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F0F2FBF-AA10-42EC-A93E-84669877C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4AA737-F927-4872-84AD-3C94BDD3E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B2D3-EE32-4AF2-96F0-B31E33DFE217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B5A4C8-57FB-4C6E-8D37-167391D77E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C39B16-BAC1-42CC-95AD-F2DF7C95E6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342C-9E0F-466D-A80C-ED3DBC5A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5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EF9C-929D-44B9-A19E-2FD9F559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684FB-1060-436A-9D46-63168BD92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BC7A1-0C52-42E2-AC94-E4E10588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1BF6E-2FCB-485E-B7FD-37329EDE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7B03D-16E4-44F8-8A12-2EB26D73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3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E03B6-C9FD-4AFC-9969-59C00019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565F1C-FF9D-4F06-95E2-5B2193A2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1A11C-10C5-42C7-BF84-5577CA91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43C8D8-B9ED-489C-85FB-2B3F2638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6FD283-DE60-4537-A930-2D3DF590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8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62B911-F4A2-4AD3-811D-F09E31E4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09091F-280C-4B12-86A6-791144E1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93D9B9-F659-48BE-9EFE-BA4CC4F8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BD17E-0E98-419B-B3C9-EFDFF08D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278AD-D4F8-4A25-B559-8F9F913D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7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A2CB3-B7C5-4E01-B5D1-2A080B30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CC802-12BB-4031-844C-78C89E4F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19309-3793-488A-BD55-50770EAA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53805E-A6B7-4156-B6F3-9832AED4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7562D3-671B-4777-B175-FEA9FCA3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1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80568-2A75-448A-9A4C-556F942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4945EE-E231-4A0A-9282-EDCBFB51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550FEE-35C3-430B-9382-EA8A6265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B230A-834A-478A-984B-38E4B6C8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A9112-81E1-4A7A-B755-3D1856F6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8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2AC30-42A5-4049-B697-6B4FB271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18073-D9E4-4579-8CD5-60C03A86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D3C65F-0BFB-459D-A269-90729D33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D7D160-1F2E-4EA1-AFA7-E9FCF059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681237-904A-47D9-B09E-B71316CB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A3C55-60BD-488D-BD9E-A7EB6275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40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9B181-3A97-4891-9E51-2F2959E2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13DE6E-7819-4023-99FF-DD447DEE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A5BCE9-3FD3-4D5A-B3AF-78468065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6366F5-5ED0-49EA-82A2-118317D3F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CE58BB-758A-4537-BAA4-43DC26C1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CD6C7B-6998-4C44-8BD3-866DFB1F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E0D404-67D6-40E8-B7E4-B0DCCE3F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69287C-A61B-4C86-B221-13F3FFC2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8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02AC2-D737-413C-A748-861F946C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4C1F2-907F-4F0D-8BDF-BDBA5ACB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24E472-27F2-4492-8DBB-084B5C68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017442-991F-4779-8482-E449E590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89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94462D-F665-45C1-85DC-36B9EB91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E397F8-0AE3-4C8E-95BA-632DDAF7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A4EF86-F158-4B3C-BE68-1BFAA30C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9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72DCE-3879-4563-A97F-FC70049E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3122A-ED9A-431B-99E8-99800F08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83D706-208A-46C9-9B34-5A3FD4CE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72A8B1-0B1D-4A97-BC50-A0B5BED1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578BA5-B413-47A4-906A-3D7CA917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005B7-BA3E-430A-833E-A0B92A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6C54E-8ACD-4F13-AD71-22BCB0D9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0EFB24-670E-43DB-908F-4757A6EA0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1F6F43-A912-4422-85EF-A5C73FF13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0C7F95-ECF8-472F-ABC4-F29C6AED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3963F6-41CA-4FEB-ACCF-369B69F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0C3672-B7F2-4B76-8347-8DA6AD79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3B2781-AEB6-4C72-BEFD-CCEAA85E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6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B970CE-8CDF-4E9E-8B49-AADFFC7A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992407"/>
            <a:ext cx="12191999" cy="5221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CB16E-05A9-4CA3-A958-94E0CE9E0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7E1F-B867-4C39-B675-66705AC99EA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AAE49-BC65-411B-A280-4C3797700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97EEE-3D45-4B80-AED9-267AB7C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2C1634C-79E1-4D53-8AFF-DF4ECBA45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17687"/>
              </p:ext>
            </p:extLst>
          </p:nvPr>
        </p:nvGraphicFramePr>
        <p:xfrm>
          <a:off x="200722" y="178420"/>
          <a:ext cx="11775687" cy="142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161">
                  <a:extLst>
                    <a:ext uri="{9D8B030D-6E8A-4147-A177-3AD203B41FA5}">
                      <a16:colId xmlns:a16="http://schemas.microsoft.com/office/drawing/2014/main" val="3053969159"/>
                    </a:ext>
                  </a:extLst>
                </a:gridCol>
                <a:gridCol w="7738946">
                  <a:extLst>
                    <a:ext uri="{9D8B030D-6E8A-4147-A177-3AD203B41FA5}">
                      <a16:colId xmlns:a16="http://schemas.microsoft.com/office/drawing/2014/main" val="2425206607"/>
                    </a:ext>
                  </a:extLst>
                </a:gridCol>
                <a:gridCol w="2107580">
                  <a:extLst>
                    <a:ext uri="{9D8B030D-6E8A-4147-A177-3AD203B41FA5}">
                      <a16:colId xmlns:a16="http://schemas.microsoft.com/office/drawing/2014/main" val="1889836159"/>
                    </a:ext>
                  </a:extLst>
                </a:gridCol>
              </a:tblGrid>
              <a:tr h="142178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CINÉMATIQUE DU SOLIDE</a:t>
                      </a:r>
                    </a:p>
                    <a:p>
                      <a:pPr algn="ctr"/>
                      <a:r>
                        <a:rPr lang="fr-FR" sz="3200" b="1" dirty="0"/>
                        <a:t>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927164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F600CDE-C3C1-49FD-830C-D72A10B63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9" y="302519"/>
            <a:ext cx="1219306" cy="11735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0AD5BD-848C-4001-A0FB-11A00F9E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428" y="302518"/>
            <a:ext cx="1662576" cy="11735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5631BF-EEC3-4C83-9633-3321851A718F}"/>
              </a:ext>
            </a:extLst>
          </p:cNvPr>
          <p:cNvSpPr txBox="1"/>
          <p:nvPr/>
        </p:nvSpPr>
        <p:spPr>
          <a:xfrm>
            <a:off x="551984" y="1962616"/>
            <a:ext cx="1107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/>
              <a:t>La cinématique est la partie de la mécanique qui étudie le mouvement des corps,</a:t>
            </a:r>
          </a:p>
          <a:p>
            <a:pPr algn="ctr"/>
            <a:r>
              <a:rPr lang="fr-FR" sz="2000" dirty="0"/>
              <a:t>indépendamment des forces qui les produisent.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A9D7CE-164D-4F7A-8BE6-4DE001A61EAB}"/>
              </a:ext>
            </a:extLst>
          </p:cNvPr>
          <p:cNvSpPr txBox="1"/>
          <p:nvPr/>
        </p:nvSpPr>
        <p:spPr>
          <a:xfrm>
            <a:off x="551984" y="3075057"/>
            <a:ext cx="1107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/>
              <a:t>Les grandeurs étudiées s’appellent mouvement, déplacement, trajectoire, vitesse et</a:t>
            </a:r>
          </a:p>
          <a:p>
            <a:pPr algn="ctr"/>
            <a:r>
              <a:rPr lang="fr-FR" sz="2000" dirty="0"/>
              <a:t>accélération.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66BFE9-B8F2-47F0-AE63-A17FEE8CCC5F}"/>
              </a:ext>
            </a:extLst>
          </p:cNvPr>
          <p:cNvSpPr txBox="1"/>
          <p:nvPr/>
        </p:nvSpPr>
        <p:spPr>
          <a:xfrm>
            <a:off x="551984" y="4190178"/>
            <a:ext cx="110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/>
              <a:t>Le mot cinématique dérive du grec Kinéma, qui signifie mouvement.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EEDA83-24DE-4BEF-9163-29288A058C43}"/>
              </a:ext>
            </a:extLst>
          </p:cNvPr>
          <p:cNvSpPr txBox="1"/>
          <p:nvPr/>
        </p:nvSpPr>
        <p:spPr>
          <a:xfrm>
            <a:off x="551984" y="4997523"/>
            <a:ext cx="110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000" dirty="0"/>
              <a:t>En cinématique, les solides étudiés sont supposés indéformables.</a:t>
            </a:r>
          </a:p>
        </p:txBody>
      </p:sp>
    </p:spTree>
    <p:extLst>
      <p:ext uri="{BB962C8B-B14F-4D97-AF65-F5344CB8AC3E}">
        <p14:creationId xmlns:p14="http://schemas.microsoft.com/office/powerpoint/2010/main" val="22258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DDEB78C-4D07-4398-9E12-7EE8BB6A781E}"/>
              </a:ext>
            </a:extLst>
          </p:cNvPr>
          <p:cNvSpPr txBox="1"/>
          <p:nvPr/>
        </p:nvSpPr>
        <p:spPr>
          <a:xfrm>
            <a:off x="0" y="109251"/>
            <a:ext cx="1211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Donner le type de mouvement des pièces suivantes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75C7A8-CA56-4154-8FE0-BD32E163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7" y="1836300"/>
            <a:ext cx="5580000" cy="42701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BA3B0E-2C83-4D99-8B2E-BC6ABE6D38C0}"/>
              </a:ext>
            </a:extLst>
          </p:cNvPr>
          <p:cNvSpPr txBox="1"/>
          <p:nvPr/>
        </p:nvSpPr>
        <p:spPr>
          <a:xfrm>
            <a:off x="0" y="509361"/>
            <a:ext cx="1211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M</a:t>
            </a:r>
            <a:r>
              <a:rPr lang="fr-FR" sz="2000" b="1" baseline="30000" dirty="0"/>
              <a:t>VT</a:t>
            </a:r>
            <a:r>
              <a:rPr lang="fr-FR" sz="2000" b="1" dirty="0"/>
              <a:t> 3/0 : ………………………...............	M</a:t>
            </a:r>
            <a:r>
              <a:rPr lang="fr-FR" sz="2000" b="1" baseline="30000" dirty="0"/>
              <a:t>VT</a:t>
            </a:r>
            <a:r>
              <a:rPr lang="fr-FR" sz="2000" b="1" dirty="0"/>
              <a:t> 2/3 : ………………………............... </a:t>
            </a:r>
          </a:p>
          <a:p>
            <a:pPr algn="just"/>
            <a:r>
              <a:rPr lang="fr-FR" sz="2000" b="1" dirty="0"/>
              <a:t>M</a:t>
            </a:r>
            <a:r>
              <a:rPr lang="fr-FR" sz="2000" b="1" baseline="30000" dirty="0"/>
              <a:t>VT</a:t>
            </a:r>
            <a:r>
              <a:rPr lang="fr-FR" sz="2000" b="1" dirty="0"/>
              <a:t> 1/0 : ………………………............... M</a:t>
            </a:r>
            <a:r>
              <a:rPr lang="fr-FR" sz="2000" b="1" baseline="30000" dirty="0"/>
              <a:t>VT</a:t>
            </a:r>
            <a:r>
              <a:rPr lang="fr-FR" sz="2000" b="1" dirty="0"/>
              <a:t> 2/0 : ………………………............... 		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4FE89F-28A5-4AFA-A5E6-494145BBC1D3}"/>
              </a:ext>
            </a:extLst>
          </p:cNvPr>
          <p:cNvSpPr txBox="1"/>
          <p:nvPr/>
        </p:nvSpPr>
        <p:spPr>
          <a:xfrm>
            <a:off x="1300765" y="437436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Rotation de centre 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F33260-8331-4028-9503-74E05080F3FA}"/>
              </a:ext>
            </a:extLst>
          </p:cNvPr>
          <p:cNvSpPr txBox="1"/>
          <p:nvPr/>
        </p:nvSpPr>
        <p:spPr>
          <a:xfrm>
            <a:off x="5802910" y="437436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Rotation de centre C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F24066-0DBB-44F3-86A4-A504BFE4ED4A}"/>
              </a:ext>
            </a:extLst>
          </p:cNvPr>
          <p:cNvSpPr txBox="1"/>
          <p:nvPr/>
        </p:nvSpPr>
        <p:spPr>
          <a:xfrm>
            <a:off x="1300765" y="765621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Rotation de centre 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EBD5CC-3FFC-4205-B96C-DBCC6A91A283}"/>
              </a:ext>
            </a:extLst>
          </p:cNvPr>
          <p:cNvSpPr txBox="1"/>
          <p:nvPr/>
        </p:nvSpPr>
        <p:spPr>
          <a:xfrm>
            <a:off x="5857166" y="765621"/>
            <a:ext cx="2302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Mouvement plan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7830C0-D57E-4438-82AC-69D0098D6CBF}"/>
              </a:ext>
            </a:extLst>
          </p:cNvPr>
          <p:cNvSpPr txBox="1"/>
          <p:nvPr/>
        </p:nvSpPr>
        <p:spPr>
          <a:xfrm>
            <a:off x="6350455" y="2248424"/>
            <a:ext cx="5263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Tracer les trajectoires suivantes :</a:t>
            </a:r>
          </a:p>
          <a:p>
            <a:pPr algn="ctr"/>
            <a:r>
              <a:rPr lang="fr-FR" sz="2000" dirty="0"/>
              <a:t>T</a:t>
            </a:r>
            <a:r>
              <a:rPr lang="fr-FR" sz="2000" baseline="-25000" dirty="0"/>
              <a:t>B</a:t>
            </a:r>
            <a:r>
              <a:rPr lang="fr-FR" sz="2000" dirty="0"/>
              <a:t>(1/0), T</a:t>
            </a:r>
            <a:r>
              <a:rPr lang="fr-FR" sz="2000" baseline="-25000" dirty="0"/>
              <a:t>B</a:t>
            </a:r>
            <a:r>
              <a:rPr lang="fr-FR" sz="2000" dirty="0"/>
              <a:t>(2/0), T</a:t>
            </a:r>
            <a:r>
              <a:rPr lang="fr-FR" sz="2000" baseline="-25000" dirty="0"/>
              <a:t>C</a:t>
            </a:r>
            <a:r>
              <a:rPr lang="fr-FR" sz="2000" dirty="0"/>
              <a:t>(3/0) et T</a:t>
            </a:r>
            <a:r>
              <a:rPr lang="fr-FR" sz="2000" baseline="-25000" dirty="0"/>
              <a:t>N</a:t>
            </a:r>
            <a:r>
              <a:rPr lang="fr-FR" sz="2000" dirty="0"/>
              <a:t>(3/0)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AD15991-05AF-4908-8F29-611567CAC113}"/>
              </a:ext>
            </a:extLst>
          </p:cNvPr>
          <p:cNvSpPr/>
          <p:nvPr/>
        </p:nvSpPr>
        <p:spPr>
          <a:xfrm>
            <a:off x="1440180" y="3825240"/>
            <a:ext cx="670560" cy="670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AF34D6-C674-49BB-87A8-B2406E0346D7}"/>
              </a:ext>
            </a:extLst>
          </p:cNvPr>
          <p:cNvSpPr txBox="1"/>
          <p:nvPr/>
        </p:nvSpPr>
        <p:spPr>
          <a:xfrm>
            <a:off x="607901" y="3991243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T</a:t>
            </a:r>
            <a:r>
              <a:rPr lang="fr-FR" sz="1600" b="1" baseline="-25000" dirty="0">
                <a:solidFill>
                  <a:srgbClr val="FF0000"/>
                </a:solidFill>
              </a:rPr>
              <a:t>B</a:t>
            </a:r>
            <a:r>
              <a:rPr lang="fr-FR" sz="1600" b="1" dirty="0">
                <a:solidFill>
                  <a:srgbClr val="FF0000"/>
                </a:solidFill>
              </a:rPr>
              <a:t>(1/0)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6B064A-2FDB-4B06-80B5-EF7EBBA761A8}"/>
              </a:ext>
            </a:extLst>
          </p:cNvPr>
          <p:cNvSpPr txBox="1"/>
          <p:nvPr/>
        </p:nvSpPr>
        <p:spPr>
          <a:xfrm>
            <a:off x="344154" y="4243522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= T</a:t>
            </a:r>
            <a:r>
              <a:rPr lang="fr-FR" sz="1600" b="1" baseline="-25000" dirty="0">
                <a:solidFill>
                  <a:srgbClr val="FF0000"/>
                </a:solidFill>
              </a:rPr>
              <a:t>B</a:t>
            </a:r>
            <a:r>
              <a:rPr lang="fr-FR" sz="1600" b="1" dirty="0">
                <a:solidFill>
                  <a:srgbClr val="FF0000"/>
                </a:solidFill>
              </a:rPr>
              <a:t>(2/0)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F37F7EA-EF20-4F9A-A6B3-35405164557D}"/>
              </a:ext>
            </a:extLst>
          </p:cNvPr>
          <p:cNvSpPr/>
          <p:nvPr/>
        </p:nvSpPr>
        <p:spPr>
          <a:xfrm>
            <a:off x="1786534" y="1538884"/>
            <a:ext cx="2541982" cy="254198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A9AB84-86BC-4211-BD6C-6B77DAA8A1A9}"/>
              </a:ext>
            </a:extLst>
          </p:cNvPr>
          <p:cNvSpPr txBox="1"/>
          <p:nvPr/>
        </p:nvSpPr>
        <p:spPr>
          <a:xfrm>
            <a:off x="1056324" y="1870590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T</a:t>
            </a:r>
            <a:r>
              <a:rPr lang="fr-FR" sz="1600" b="1" baseline="-25000" dirty="0">
                <a:solidFill>
                  <a:srgbClr val="00B0F0"/>
                </a:solidFill>
              </a:rPr>
              <a:t>C</a:t>
            </a:r>
            <a:r>
              <a:rPr lang="fr-FR" sz="1600" b="1" dirty="0">
                <a:solidFill>
                  <a:srgbClr val="00B0F0"/>
                </a:solidFill>
              </a:rPr>
              <a:t>(3/0)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B43F7E3-C44B-4C38-A2CD-31C58CE004B0}"/>
              </a:ext>
            </a:extLst>
          </p:cNvPr>
          <p:cNvSpPr/>
          <p:nvPr/>
        </p:nvSpPr>
        <p:spPr>
          <a:xfrm>
            <a:off x="1159619" y="917947"/>
            <a:ext cx="3783856" cy="37838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C7A75C-BB92-4A62-B3E0-E1DE6B037B63}"/>
              </a:ext>
            </a:extLst>
          </p:cNvPr>
          <p:cNvSpPr txBox="1"/>
          <p:nvPr/>
        </p:nvSpPr>
        <p:spPr>
          <a:xfrm>
            <a:off x="4941777" y="2433090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T</a:t>
            </a:r>
            <a:r>
              <a:rPr lang="fr-FR" sz="1600" b="1" baseline="-25000" dirty="0">
                <a:solidFill>
                  <a:srgbClr val="00B050"/>
                </a:solidFill>
              </a:rPr>
              <a:t>N</a:t>
            </a:r>
            <a:r>
              <a:rPr lang="fr-FR" sz="1600" b="1" dirty="0">
                <a:solidFill>
                  <a:srgbClr val="00B050"/>
                </a:solidFill>
              </a:rPr>
              <a:t>(3/0)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3" grpId="0" animBg="1"/>
      <p:bldP spid="15" grpId="0"/>
      <p:bldP spid="16" grpId="0"/>
      <p:bldP spid="5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DDEB78C-4D07-4398-9E12-7EE8BB6A781E}"/>
              </a:ext>
            </a:extLst>
          </p:cNvPr>
          <p:cNvSpPr txBox="1"/>
          <p:nvPr/>
        </p:nvSpPr>
        <p:spPr>
          <a:xfrm>
            <a:off x="0" y="109251"/>
            <a:ext cx="12113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Compléter le schéma cinématique de cette pompe à pétrole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75C7A8-CA56-4154-8FE0-BD32E163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7" y="1836301"/>
            <a:ext cx="4533477" cy="34692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A18C63E-A7B4-4D32-B2AB-9AD87D3B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43" y="1310655"/>
            <a:ext cx="6783510" cy="42366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698B823-BC07-4D52-9BC4-C28349F49924}"/>
              </a:ext>
            </a:extLst>
          </p:cNvPr>
          <p:cNvCxnSpPr>
            <a:cxnSpLocks/>
          </p:cNvCxnSpPr>
          <p:nvPr/>
        </p:nvCxnSpPr>
        <p:spPr>
          <a:xfrm flipH="1" flipV="1">
            <a:off x="6244683" y="1892056"/>
            <a:ext cx="334536" cy="1576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EE855E0-9EA5-49AB-9CDD-C1EEB95C2156}"/>
              </a:ext>
            </a:extLst>
          </p:cNvPr>
          <p:cNvSpPr/>
          <p:nvPr/>
        </p:nvSpPr>
        <p:spPr>
          <a:xfrm>
            <a:off x="6153243" y="1754896"/>
            <a:ext cx="137160" cy="137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5D1B51-E97C-4533-A345-5763E016EEC1}"/>
              </a:ext>
            </a:extLst>
          </p:cNvPr>
          <p:cNvCxnSpPr>
            <a:stCxn id="24" idx="6"/>
          </p:cNvCxnSpPr>
          <p:nvPr/>
        </p:nvCxnSpPr>
        <p:spPr>
          <a:xfrm>
            <a:off x="6290403" y="1823476"/>
            <a:ext cx="1659797" cy="3355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23FC01B-12AD-410B-8F86-93595A619A3A}"/>
              </a:ext>
            </a:extLst>
          </p:cNvPr>
          <p:cNvCxnSpPr>
            <a:cxnSpLocks/>
          </p:cNvCxnSpPr>
          <p:nvPr/>
        </p:nvCxnSpPr>
        <p:spPr>
          <a:xfrm>
            <a:off x="8093803" y="2198126"/>
            <a:ext cx="2250347" cy="4549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2B2EBE84-412B-4617-89A6-36C4FE30C618}"/>
              </a:ext>
            </a:extLst>
          </p:cNvPr>
          <p:cNvSpPr/>
          <p:nvPr/>
        </p:nvSpPr>
        <p:spPr>
          <a:xfrm flipV="1">
            <a:off x="9423400" y="1079500"/>
            <a:ext cx="996950" cy="2032000"/>
          </a:xfrm>
          <a:prstGeom prst="arc">
            <a:avLst>
              <a:gd name="adj1" fmla="val 16696554"/>
              <a:gd name="adj2" fmla="val 2116516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227F8-3F35-4687-BC5B-6E5E154A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fr-FR" b="1" dirty="0"/>
              <a:t>Vecteur vitesse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3A5C39-8BCC-4F26-A581-27D257565A68}"/>
              </a:ext>
            </a:extLst>
          </p:cNvPr>
          <p:cNvSpPr txBox="1"/>
          <p:nvPr/>
        </p:nvSpPr>
        <p:spPr>
          <a:xfrm>
            <a:off x="0" y="650517"/>
            <a:ext cx="617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5.1. Translation rectiligne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ACD500-113F-4A2F-87F5-C3AA0FCE0561}"/>
                  </a:ext>
                </a:extLst>
              </p:cNvPr>
              <p:cNvSpPr txBox="1"/>
              <p:nvPr/>
            </p:nvSpPr>
            <p:spPr>
              <a:xfrm>
                <a:off x="120650" y="1020044"/>
                <a:ext cx="11950700" cy="766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dirty="0"/>
                  <a:t>Vitesse linéaire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/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</m:d>
                      </m:e>
                    </m:acc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sym typeface="Wingdings" panose="05000000000000000000" pitchFamily="2" charset="2"/>
                  </a:rPr>
                  <a:t></a:t>
                </a:r>
                <a:r>
                  <a:rPr lang="fr-FR" sz="2000" dirty="0"/>
                  <a:t> Vitesse du point A appartenant au solide 1 par rapport au solide de référence 0.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ACD500-113F-4A2F-87F5-C3AA0FCE0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020044"/>
                <a:ext cx="11950700" cy="766364"/>
              </a:xfrm>
              <a:prstGeom prst="rect">
                <a:avLst/>
              </a:prstGeom>
              <a:blipFill>
                <a:blip r:embed="rId2"/>
                <a:stretch>
                  <a:fillRect l="-561" r="-510" b="-12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2EAF7B3C-BF1B-4D4B-8636-A3D5A37B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28" y="1821807"/>
            <a:ext cx="6262998" cy="32497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A555EC-162D-40CF-8F8B-16A0CE3C5EDF}"/>
              </a:ext>
            </a:extLst>
          </p:cNvPr>
          <p:cNvSpPr/>
          <p:nvPr/>
        </p:nvSpPr>
        <p:spPr>
          <a:xfrm>
            <a:off x="1612900" y="2133600"/>
            <a:ext cx="2120900" cy="766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Unité : m/s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CD7BAE-7AB9-43E3-A05A-20A3E016B371}"/>
              </a:ext>
            </a:extLst>
          </p:cNvPr>
          <p:cNvSpPr txBox="1"/>
          <p:nvPr/>
        </p:nvSpPr>
        <p:spPr>
          <a:xfrm>
            <a:off x="120650" y="5106992"/>
            <a:ext cx="11652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La voiture roule à 50 Km/h, calculer sa vitesse linéaire en m/s puis tracer le vecteur vitesse sur la figure.		</a:t>
            </a:r>
          </a:p>
          <a:p>
            <a:pPr algn="just"/>
            <a:r>
              <a:rPr lang="fr-FR" sz="2000" dirty="0"/>
              <a:t>			1cm </a:t>
            </a:r>
            <a:r>
              <a:rPr lang="fr-FR" sz="2000" dirty="0">
                <a:sym typeface="Wingdings" panose="05000000000000000000" pitchFamily="2" charset="2"/>
              </a:rPr>
              <a:t></a:t>
            </a:r>
            <a:r>
              <a:rPr lang="fr-FR" sz="2000" dirty="0"/>
              <a:t> 5 m/s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61C73E-1E72-4E2C-BBD5-CD2F380B2830}"/>
              </a:ext>
            </a:extLst>
          </p:cNvPr>
          <p:cNvSpPr txBox="1"/>
          <p:nvPr/>
        </p:nvSpPr>
        <p:spPr>
          <a:xfrm>
            <a:off x="120650" y="3727204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</a:t>
            </a:r>
            <a:r>
              <a:rPr lang="fr-FR" sz="2400" b="1" baseline="-25000" dirty="0"/>
              <a:t>A</a:t>
            </a:r>
            <a:r>
              <a:rPr lang="fr-FR" sz="2400" b="1" dirty="0"/>
              <a:t>(1/0) =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FCC98F-CAFA-4D3A-92F6-98A0D2D5E393}"/>
              </a:ext>
            </a:extLst>
          </p:cNvPr>
          <p:cNvSpPr txBox="1"/>
          <p:nvPr/>
        </p:nvSpPr>
        <p:spPr>
          <a:xfrm>
            <a:off x="1682750" y="3542705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FCA0B9F-41B9-47CB-AE43-A795536AE9B8}"/>
              </a:ext>
            </a:extLst>
          </p:cNvPr>
          <p:cNvSpPr txBox="1"/>
          <p:nvPr/>
        </p:nvSpPr>
        <p:spPr>
          <a:xfrm>
            <a:off x="2146300" y="3542705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x 1000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B72B3DC-7D9E-4C52-93B0-BF859ECD6073}"/>
              </a:ext>
            </a:extLst>
          </p:cNvPr>
          <p:cNvCxnSpPr/>
          <p:nvPr/>
        </p:nvCxnSpPr>
        <p:spPr>
          <a:xfrm>
            <a:off x="1682750" y="4004370"/>
            <a:ext cx="1822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9A1798D-BECA-4ED3-B6B0-F7FF2908B87A}"/>
              </a:ext>
            </a:extLst>
          </p:cNvPr>
          <p:cNvSpPr txBox="1"/>
          <p:nvPr/>
        </p:nvSpPr>
        <p:spPr>
          <a:xfrm>
            <a:off x="1824664" y="4030515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3600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99691D3-AF14-48DE-8043-E5891116D5FE}"/>
              </a:ext>
            </a:extLst>
          </p:cNvPr>
          <p:cNvSpPr txBox="1"/>
          <p:nvPr/>
        </p:nvSpPr>
        <p:spPr>
          <a:xfrm>
            <a:off x="3505200" y="3727203"/>
            <a:ext cx="171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= 13,9 m/s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A012AF0-D8DC-4452-A7F0-72354431FF64}"/>
              </a:ext>
            </a:extLst>
          </p:cNvPr>
          <p:cNvSpPr txBox="1"/>
          <p:nvPr/>
        </p:nvSpPr>
        <p:spPr>
          <a:xfrm>
            <a:off x="4597400" y="569638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 </a:t>
            </a:r>
            <a:r>
              <a:rPr lang="fr-FR" sz="2400" b="1" dirty="0">
                <a:solidFill>
                  <a:srgbClr val="0070C0"/>
                </a:solidFill>
              </a:rPr>
              <a:t>13,9 / 5 = 2,78 cm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DB14254-AA34-429F-857C-E5F3190A7FB4}"/>
              </a:ext>
            </a:extLst>
          </p:cNvPr>
          <p:cNvCxnSpPr/>
          <p:nvPr/>
        </p:nvCxnSpPr>
        <p:spPr>
          <a:xfrm flipH="1">
            <a:off x="5740400" y="2742631"/>
            <a:ext cx="22352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054A60C-CE48-4EEF-A81B-0D521DCB4950}"/>
                  </a:ext>
                </a:extLst>
              </p:cNvPr>
              <p:cNvSpPr txBox="1"/>
              <p:nvPr/>
            </p:nvSpPr>
            <p:spPr>
              <a:xfrm>
                <a:off x="6456028" y="2135345"/>
                <a:ext cx="1673225" cy="531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054A60C-CE48-4EEF-A81B-0D521DCB4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28" y="2135345"/>
                <a:ext cx="1673225" cy="53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 animBg="1"/>
      <p:bldP spid="19" grpId="0"/>
      <p:bldP spid="20" grpId="0"/>
      <p:bldP spid="21" grpId="0"/>
      <p:bldP spid="22" grpId="0"/>
      <p:bldP spid="25" grpId="0"/>
      <p:bldP spid="26" grpId="0"/>
      <p:bldP spid="27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8C7A9DF-61D4-4489-8A81-CF5F1BCCF71B}"/>
              </a:ext>
            </a:extLst>
          </p:cNvPr>
          <p:cNvSpPr txBox="1"/>
          <p:nvPr/>
        </p:nvSpPr>
        <p:spPr>
          <a:xfrm>
            <a:off x="0" y="0"/>
            <a:ext cx="222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5.2. Rotation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90A717-166D-4C5A-BC2C-837F6B96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4" y="1038601"/>
            <a:ext cx="5960416" cy="2765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6C066F-B59A-490C-B157-843A968AC2FD}"/>
              </a:ext>
            </a:extLst>
          </p:cNvPr>
          <p:cNvSpPr/>
          <p:nvPr/>
        </p:nvSpPr>
        <p:spPr>
          <a:xfrm>
            <a:off x="7569200" y="1181100"/>
            <a:ext cx="2120900" cy="766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Unité : rad/s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C421EB-0175-48AB-B8DB-362CD4E07925}"/>
              </a:ext>
            </a:extLst>
          </p:cNvPr>
          <p:cNvSpPr txBox="1"/>
          <p:nvPr/>
        </p:nvSpPr>
        <p:spPr>
          <a:xfrm>
            <a:off x="0" y="3984889"/>
            <a:ext cx="11518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L’hélice d’avion a une fréquence de rotation N</a:t>
            </a:r>
            <a:r>
              <a:rPr lang="fr-FR" sz="2000" baseline="-25000" dirty="0"/>
              <a:t>1/0</a:t>
            </a:r>
            <a:r>
              <a:rPr lang="fr-FR" sz="2000" dirty="0"/>
              <a:t> de 1000 tr/min, calculer sa vitesse angulaire 𝜔</a:t>
            </a:r>
            <a:r>
              <a:rPr lang="fr-FR" sz="2000" baseline="-25000" dirty="0"/>
              <a:t>(1/0)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410393-7FEF-48D8-8E1D-98F32D05C3EA}"/>
              </a:ext>
            </a:extLst>
          </p:cNvPr>
          <p:cNvSpPr txBox="1"/>
          <p:nvPr/>
        </p:nvSpPr>
        <p:spPr>
          <a:xfrm>
            <a:off x="6883400" y="2009018"/>
            <a:ext cx="3927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 tour = 𝟐𝛑 radians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995296-2BAC-4C1B-97DB-56C926B7E686}"/>
              </a:ext>
            </a:extLst>
          </p:cNvPr>
          <p:cNvSpPr txBox="1"/>
          <p:nvPr/>
        </p:nvSpPr>
        <p:spPr>
          <a:xfrm>
            <a:off x="2228850" y="4508109"/>
            <a:ext cx="1174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𝜔</a:t>
            </a:r>
            <a:r>
              <a:rPr lang="fr-FR" b="1" baseline="-25000" dirty="0">
                <a:solidFill>
                  <a:srgbClr val="FF0000"/>
                </a:solidFill>
              </a:rPr>
              <a:t>(</a:t>
            </a:r>
            <a:r>
              <a:rPr lang="fr-FR" sz="2000" b="1" baseline="-25000" dirty="0">
                <a:solidFill>
                  <a:srgbClr val="FF0000"/>
                </a:solidFill>
              </a:rPr>
              <a:t>1/0</a:t>
            </a:r>
            <a:r>
              <a:rPr lang="fr-FR" b="1" baseline="-25000" dirty="0">
                <a:solidFill>
                  <a:srgbClr val="FF0000"/>
                </a:solidFill>
              </a:rPr>
              <a:t>) </a:t>
            </a:r>
            <a:r>
              <a:rPr lang="fr-FR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1C3E40-2000-49FE-A0B1-D1B45F589270}"/>
              </a:ext>
            </a:extLst>
          </p:cNvPr>
          <p:cNvSpPr txBox="1"/>
          <p:nvPr/>
        </p:nvSpPr>
        <p:spPr>
          <a:xfrm>
            <a:off x="3013075" y="4338832"/>
            <a:ext cx="78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EFDF36-E58A-4E8A-B2AE-AF4365B7C43D}"/>
              </a:ext>
            </a:extLst>
          </p:cNvPr>
          <p:cNvSpPr txBox="1"/>
          <p:nvPr/>
        </p:nvSpPr>
        <p:spPr>
          <a:xfrm>
            <a:off x="3712693" y="4338832"/>
            <a:ext cx="78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x 2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45DF2D3-D402-4DCB-B824-387B104E922E}"/>
              </a:ext>
            </a:extLst>
          </p:cNvPr>
          <p:cNvCxnSpPr/>
          <p:nvPr/>
        </p:nvCxnSpPr>
        <p:spPr>
          <a:xfrm>
            <a:off x="3149600" y="4738942"/>
            <a:ext cx="1344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2218430-D6DE-43B9-9698-2E14AB3EC87F}"/>
              </a:ext>
            </a:extLst>
          </p:cNvPr>
          <p:cNvSpPr txBox="1"/>
          <p:nvPr/>
        </p:nvSpPr>
        <p:spPr>
          <a:xfrm>
            <a:off x="3362884" y="4732717"/>
            <a:ext cx="78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4583ECF-B454-415A-9BC0-C02C74B73B3F}"/>
              </a:ext>
            </a:extLst>
          </p:cNvPr>
          <p:cNvSpPr txBox="1"/>
          <p:nvPr/>
        </p:nvSpPr>
        <p:spPr>
          <a:xfrm>
            <a:off x="4569663" y="4532662"/>
            <a:ext cx="1847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= 104,7 rad/s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AC54375-63E8-4663-AFDC-C2C3A7AF110E}"/>
              </a:ext>
            </a:extLst>
          </p:cNvPr>
          <p:cNvSpPr txBox="1"/>
          <p:nvPr/>
        </p:nvSpPr>
        <p:spPr>
          <a:xfrm>
            <a:off x="0" y="5092885"/>
            <a:ext cx="1205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vitesse linéaire V</a:t>
            </a:r>
            <a:r>
              <a:rPr lang="fr-FR" baseline="-25000" dirty="0"/>
              <a:t>A</a:t>
            </a:r>
            <a:r>
              <a:rPr lang="fr-FR" dirty="0"/>
              <a:t>(1/0) est tangente au rayon [OA] et est égale au produit OA (le rayon) par la vitesse</a:t>
            </a:r>
          </a:p>
          <a:p>
            <a:pPr algn="just"/>
            <a:r>
              <a:rPr lang="fr-FR" dirty="0"/>
              <a:t>angulaire ω</a:t>
            </a:r>
            <a:r>
              <a:rPr lang="fr-FR" baseline="-25000" dirty="0"/>
              <a:t>(1/0) </a:t>
            </a:r>
            <a:r>
              <a:rPr lang="fr-FR" dirty="0"/>
              <a:t>du solide.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5E6F325-1223-4562-B863-4F1585F5DFD2}"/>
                  </a:ext>
                </a:extLst>
              </p:cNvPr>
              <p:cNvSpPr/>
              <p:nvPr/>
            </p:nvSpPr>
            <p:spPr>
              <a:xfrm>
                <a:off x="6773216" y="2774247"/>
                <a:ext cx="4864100" cy="7663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rgbClr val="FF0000"/>
                    </a:solidFill>
                  </a:rPr>
                  <a:t>Rotation </a:t>
                </a:r>
                <a:r>
                  <a:rPr lang="fr-FR" sz="28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 VA(1/0) =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𝝎</m:t>
                    </m:r>
                  </m:oMath>
                </a14:m>
                <a:r>
                  <a:rPr lang="fr-FR" sz="2800" b="1" dirty="0">
                    <a:solidFill>
                      <a:srgbClr val="FF0000"/>
                    </a:solidFill>
                  </a:rPr>
                  <a:t> . R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5E6F325-1223-4562-B863-4F1585F5D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16" y="2774247"/>
                <a:ext cx="4864100" cy="766364"/>
              </a:xfrm>
              <a:prstGeom prst="rect">
                <a:avLst/>
              </a:prstGeom>
              <a:blipFill>
                <a:blip r:embed="rId3"/>
                <a:stretch>
                  <a:fillRect b="-1481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6C12FBC1-4B5A-433B-9166-614DB7E9EF60}"/>
              </a:ext>
            </a:extLst>
          </p:cNvPr>
          <p:cNvSpPr txBox="1"/>
          <p:nvPr/>
        </p:nvSpPr>
        <p:spPr>
          <a:xfrm>
            <a:off x="-21284" y="5669049"/>
            <a:ext cx="118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Calculer la vitesse linéaire V</a:t>
            </a:r>
            <a:r>
              <a:rPr lang="fr-FR" baseline="-25000" dirty="0"/>
              <a:t>A</a:t>
            </a:r>
            <a:r>
              <a:rPr lang="fr-FR" dirty="0"/>
              <a:t>(1/0) sachant que [OA] = 0,8m. Puis tracer cette vitesse </a:t>
            </a:r>
            <a:r>
              <a:rPr lang="fr-FR" b="1" dirty="0">
                <a:solidFill>
                  <a:srgbClr val="0070C0"/>
                </a:solidFill>
              </a:rPr>
              <a:t>(1 cm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 </a:t>
            </a:r>
            <a:r>
              <a:rPr lang="fr-FR" b="1" dirty="0">
                <a:solidFill>
                  <a:srgbClr val="0070C0"/>
                </a:solidFill>
              </a:rPr>
              <a:t>50 m/s)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1D1CB8-B6A1-44E9-8A56-3B8E188BD2E6}"/>
              </a:ext>
            </a:extLst>
          </p:cNvPr>
          <p:cNvSpPr txBox="1"/>
          <p:nvPr/>
        </p:nvSpPr>
        <p:spPr>
          <a:xfrm>
            <a:off x="1974850" y="6115325"/>
            <a:ext cx="1388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V</a:t>
            </a:r>
            <a:r>
              <a:rPr lang="fr-FR" sz="2000" b="1" baseline="-25000" dirty="0">
                <a:solidFill>
                  <a:srgbClr val="FF0000"/>
                </a:solidFill>
              </a:rPr>
              <a:t>A</a:t>
            </a:r>
            <a:r>
              <a:rPr lang="fr-FR" sz="2000" b="1" dirty="0">
                <a:solidFill>
                  <a:srgbClr val="FF0000"/>
                </a:solidFill>
              </a:rPr>
              <a:t>(1/0) =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901C2E4-0927-45DE-8837-42DDB72EAF57}"/>
              </a:ext>
            </a:extLst>
          </p:cNvPr>
          <p:cNvSpPr txBox="1"/>
          <p:nvPr/>
        </p:nvSpPr>
        <p:spPr>
          <a:xfrm>
            <a:off x="3180690" y="6109101"/>
            <a:ext cx="922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104,7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8AB1A5F-3D28-4E66-A111-9568923E96AD}"/>
              </a:ext>
            </a:extLst>
          </p:cNvPr>
          <p:cNvSpPr txBox="1"/>
          <p:nvPr/>
        </p:nvSpPr>
        <p:spPr>
          <a:xfrm>
            <a:off x="3918179" y="6109101"/>
            <a:ext cx="780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x 0,8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C538B1F-502C-43F4-9E3C-F13DDC9AD4EC}"/>
              </a:ext>
            </a:extLst>
          </p:cNvPr>
          <p:cNvSpPr txBox="1"/>
          <p:nvPr/>
        </p:nvSpPr>
        <p:spPr>
          <a:xfrm>
            <a:off x="4568724" y="6109101"/>
            <a:ext cx="1705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= 83,7 m/s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B01E55-5B46-40FA-9A8D-4D65C714D247}"/>
              </a:ext>
            </a:extLst>
          </p:cNvPr>
          <p:cNvSpPr txBox="1"/>
          <p:nvPr/>
        </p:nvSpPr>
        <p:spPr>
          <a:xfrm>
            <a:off x="9105798" y="6075383"/>
            <a:ext cx="2756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 83,7 / 50 = 1,7 cm</a:t>
            </a:r>
            <a:endParaRPr lang="fr-FR" sz="2000" b="1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2DBF2E3-0A57-4FBB-B033-4BC6CA34B61A}"/>
              </a:ext>
            </a:extLst>
          </p:cNvPr>
          <p:cNvCxnSpPr/>
          <p:nvPr/>
        </p:nvCxnSpPr>
        <p:spPr>
          <a:xfrm flipH="1" flipV="1">
            <a:off x="4826000" y="1320800"/>
            <a:ext cx="330200" cy="990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ABB21C6-7C72-4072-992B-18DF9F42DA85}"/>
                  </a:ext>
                </a:extLst>
              </p:cNvPr>
              <p:cNvSpPr txBox="1"/>
              <p:nvPr/>
            </p:nvSpPr>
            <p:spPr>
              <a:xfrm>
                <a:off x="5024855" y="1202909"/>
                <a:ext cx="936626" cy="458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m:rPr>
                                  <m:lit/>
                                </m:r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  <m:t>/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fr-FR" sz="2000" b="1">
                  <a:latin typeface="Arial" panose="020B0604020202020204" pitchFamily="34" charset="0"/>
                  <a:ea typeface="Segoe UI" panose="020B0502040204020203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ABB21C6-7C72-4072-992B-18DF9F42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55" y="1202909"/>
                <a:ext cx="936626" cy="458587"/>
              </a:xfrm>
              <a:prstGeom prst="rect">
                <a:avLst/>
              </a:prstGeom>
              <a:blipFill>
                <a:blip r:embed="rId4"/>
                <a:stretch>
                  <a:fillRect r="-10390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2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1" grpId="0"/>
      <p:bldP spid="23" grpId="0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10C5D-75B3-4865-88AC-C368F098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fr-FR" b="1" dirty="0"/>
              <a:t>Propriétés, constructions des vecteurs vitesse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0C5B6D-ADAB-4214-A811-F727BD380178}"/>
              </a:ext>
            </a:extLst>
          </p:cNvPr>
          <p:cNvSpPr txBox="1"/>
          <p:nvPr/>
        </p:nvSpPr>
        <p:spPr>
          <a:xfrm>
            <a:off x="0" y="732592"/>
            <a:ext cx="117326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6.1. Centre Instantané de Rotation</a:t>
            </a:r>
          </a:p>
          <a:p>
            <a:pPr algn="just"/>
            <a:r>
              <a:rPr lang="fr-FR" sz="2000" dirty="0"/>
              <a:t>Pour tout solide en mouvement plan il existe un point I et un seul, ayant une vitesse nulle à l’instant considéré. Il se nomme Centre Instantané de Rotation et est placé à l’intersection des normales des vitesses. Le mouvement plan est ramené à un mouvement de rotation.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65260F-E1DA-4C0C-9B72-3F3F43D4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26" y="2247364"/>
            <a:ext cx="5865541" cy="43584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BFB0D6C-93A1-4E8E-A086-ECA370AE0CE6}"/>
              </a:ext>
            </a:extLst>
          </p:cNvPr>
          <p:cNvSpPr txBox="1"/>
          <p:nvPr/>
        </p:nvSpPr>
        <p:spPr>
          <a:xfrm>
            <a:off x="0" y="2539535"/>
            <a:ext cx="5718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Tracer la normale en P du vecteur V</a:t>
            </a:r>
            <a:r>
              <a:rPr lang="fr-FR" sz="2000" baseline="-25000" dirty="0"/>
              <a:t>P</a:t>
            </a:r>
            <a:r>
              <a:rPr lang="fr-FR" sz="2000" dirty="0"/>
              <a:t>(1/0)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C4F5781-37B4-43FB-AA58-E13423CE1783}"/>
              </a:ext>
            </a:extLst>
          </p:cNvPr>
          <p:cNvCxnSpPr/>
          <p:nvPr/>
        </p:nvCxnSpPr>
        <p:spPr>
          <a:xfrm>
            <a:off x="9427335" y="3709115"/>
            <a:ext cx="0" cy="2730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466DFA3-484D-4CF4-BAF3-ED88E59EABD7}"/>
              </a:ext>
            </a:extLst>
          </p:cNvPr>
          <p:cNvSpPr txBox="1"/>
          <p:nvPr/>
        </p:nvSpPr>
        <p:spPr>
          <a:xfrm>
            <a:off x="0" y="3099983"/>
            <a:ext cx="5865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Tracer la normale en M du vecteur V</a:t>
            </a:r>
            <a:r>
              <a:rPr lang="fr-FR" sz="2000" baseline="-25000" dirty="0"/>
              <a:t>M</a:t>
            </a:r>
            <a:r>
              <a:rPr lang="fr-FR" sz="2000" dirty="0"/>
              <a:t>(1/0)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5373FDA-75DE-4D82-9831-7D29AB52DFE1}"/>
              </a:ext>
            </a:extLst>
          </p:cNvPr>
          <p:cNvCxnSpPr>
            <a:cxnSpLocks/>
          </p:cNvCxnSpPr>
          <p:nvPr/>
        </p:nvCxnSpPr>
        <p:spPr>
          <a:xfrm>
            <a:off x="7122804" y="3593204"/>
            <a:ext cx="2742413" cy="274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C0CEEFE-F8C7-47D4-B7D1-04FF36D43B25}"/>
              </a:ext>
            </a:extLst>
          </p:cNvPr>
          <p:cNvSpPr txBox="1"/>
          <p:nvPr/>
        </p:nvSpPr>
        <p:spPr>
          <a:xfrm>
            <a:off x="0" y="3660431"/>
            <a:ext cx="4945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Placer le CIR I</a:t>
            </a:r>
            <a:r>
              <a:rPr lang="fr-FR" sz="2000" baseline="-25000" dirty="0"/>
              <a:t>(1/0)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4719DB-E728-40EB-98F9-6A396023D20F}"/>
              </a:ext>
            </a:extLst>
          </p:cNvPr>
          <p:cNvSpPr txBox="1"/>
          <p:nvPr/>
        </p:nvSpPr>
        <p:spPr>
          <a:xfrm>
            <a:off x="9549684" y="5409128"/>
            <a:ext cx="106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I</a:t>
            </a:r>
            <a:r>
              <a:rPr lang="fr-FR" sz="3200" b="1" baseline="-25000" dirty="0">
                <a:solidFill>
                  <a:srgbClr val="FF0000"/>
                </a:solidFill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4077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0C5B6D-ADAB-4214-A811-F727BD380178}"/>
              </a:ext>
            </a:extLst>
          </p:cNvPr>
          <p:cNvSpPr txBox="1"/>
          <p:nvPr/>
        </p:nvSpPr>
        <p:spPr>
          <a:xfrm>
            <a:off x="-787" y="0"/>
            <a:ext cx="120425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6.2. Champ des vecteurs vitesse</a:t>
            </a:r>
          </a:p>
          <a:p>
            <a:pPr algn="just"/>
            <a:r>
              <a:rPr lang="fr-FR" dirty="0"/>
              <a:t>A l’instant t, dans le mouvement plan (1/0), la norme d’un vecteur vitesse V</a:t>
            </a:r>
            <a:r>
              <a:rPr lang="fr-FR" baseline="-25000" dirty="0"/>
              <a:t>M</a:t>
            </a:r>
            <a:r>
              <a:rPr lang="fr-FR" dirty="0"/>
              <a:t>(1/0) est proportionnelle à la distance de ce point au centre instantané de rotation.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884170-AF1B-4BA8-8013-50E8EEFC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21" y="1194792"/>
            <a:ext cx="7842525" cy="44684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6BD7002-95C0-4979-92FA-5E54F4D3E18E}"/>
              </a:ext>
            </a:extLst>
          </p:cNvPr>
          <p:cNvSpPr txBox="1"/>
          <p:nvPr/>
        </p:nvSpPr>
        <p:spPr>
          <a:xfrm>
            <a:off x="150254" y="1406194"/>
            <a:ext cx="3940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Construire le CIR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3BB937-7D1B-4F3E-8450-9D33C8A65E6F}"/>
              </a:ext>
            </a:extLst>
          </p:cNvPr>
          <p:cNvCxnSpPr>
            <a:cxnSpLocks/>
          </p:cNvCxnSpPr>
          <p:nvPr/>
        </p:nvCxnSpPr>
        <p:spPr>
          <a:xfrm flipH="1">
            <a:off x="7470292" y="2852673"/>
            <a:ext cx="1383932" cy="2582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4DADD10-D73D-4423-9010-9AFCDD8FFF59}"/>
              </a:ext>
            </a:extLst>
          </p:cNvPr>
          <p:cNvCxnSpPr>
            <a:cxnSpLocks/>
          </p:cNvCxnSpPr>
          <p:nvPr/>
        </p:nvCxnSpPr>
        <p:spPr>
          <a:xfrm>
            <a:off x="6437482" y="2725356"/>
            <a:ext cx="1586064" cy="2619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84719DB-E728-40EB-98F9-6A396023D20F}"/>
              </a:ext>
            </a:extLst>
          </p:cNvPr>
          <p:cNvSpPr txBox="1"/>
          <p:nvPr/>
        </p:nvSpPr>
        <p:spPr>
          <a:xfrm>
            <a:off x="6566271" y="4512647"/>
            <a:ext cx="106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I</a:t>
            </a:r>
            <a:r>
              <a:rPr lang="fr-FR" sz="3200" b="1" baseline="-25000" dirty="0">
                <a:solidFill>
                  <a:srgbClr val="FF0000"/>
                </a:solidFill>
              </a:rPr>
              <a:t>(1/0)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C63ADD3-AAE5-42F8-B8CF-4D5710957949}"/>
              </a:ext>
            </a:extLst>
          </p:cNvPr>
          <p:cNvSpPr txBox="1"/>
          <p:nvPr/>
        </p:nvSpPr>
        <p:spPr>
          <a:xfrm>
            <a:off x="150254" y="1935225"/>
            <a:ext cx="3940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Tracer le triangle des vitesses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63D0B1C-C08E-4B57-A5BD-ED0DF977D111}"/>
              </a:ext>
            </a:extLst>
          </p:cNvPr>
          <p:cNvCxnSpPr>
            <a:cxnSpLocks/>
          </p:cNvCxnSpPr>
          <p:nvPr/>
        </p:nvCxnSpPr>
        <p:spPr>
          <a:xfrm flipV="1">
            <a:off x="7759255" y="3162301"/>
            <a:ext cx="4194621" cy="17417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474B210-66A1-496E-8E05-88CF2F2A8B0F}"/>
              </a:ext>
            </a:extLst>
          </p:cNvPr>
          <p:cNvCxnSpPr>
            <a:cxnSpLocks/>
          </p:cNvCxnSpPr>
          <p:nvPr/>
        </p:nvCxnSpPr>
        <p:spPr>
          <a:xfrm flipV="1">
            <a:off x="7743251" y="1606249"/>
            <a:ext cx="1787118" cy="33002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B142625-07F7-4D45-A11E-8CBCC1B1679F}"/>
              </a:ext>
            </a:extLst>
          </p:cNvPr>
          <p:cNvSpPr txBox="1"/>
          <p:nvPr/>
        </p:nvSpPr>
        <p:spPr>
          <a:xfrm>
            <a:off x="150254" y="2772032"/>
            <a:ext cx="39409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</a:t>
            </a:r>
            <a:r>
              <a:rPr lang="fr-FR" dirty="0"/>
              <a:t>Reporter le point M sur le triangle.</a:t>
            </a:r>
            <a:endParaRPr lang="fr-FR" sz="2000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A9195F5-2547-40A0-AAF1-BEACD236F9C2}"/>
              </a:ext>
            </a:extLst>
          </p:cNvPr>
          <p:cNvSpPr/>
          <p:nvPr/>
        </p:nvSpPr>
        <p:spPr>
          <a:xfrm rot="18697868">
            <a:off x="5385450" y="2328037"/>
            <a:ext cx="4759976" cy="4809065"/>
          </a:xfrm>
          <a:prstGeom prst="arc">
            <a:avLst>
              <a:gd name="adj1" fmla="val 20570407"/>
              <a:gd name="adj2" fmla="val 2123479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C6EC14E-55D4-472C-BFA3-7386071B712E}"/>
              </a:ext>
            </a:extLst>
          </p:cNvPr>
          <p:cNvSpPr txBox="1"/>
          <p:nvPr/>
        </p:nvSpPr>
        <p:spPr>
          <a:xfrm>
            <a:off x="8478280" y="2099421"/>
            <a:ext cx="75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M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1F744A4-4922-4BAB-83FE-348B289199FF}"/>
              </a:ext>
            </a:extLst>
          </p:cNvPr>
          <p:cNvSpPr txBox="1"/>
          <p:nvPr/>
        </p:nvSpPr>
        <p:spPr>
          <a:xfrm>
            <a:off x="150254" y="3578061"/>
            <a:ext cx="39409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➢ </a:t>
            </a:r>
            <a:r>
              <a:rPr lang="fr-FR" dirty="0"/>
              <a:t>Déterminer V</a:t>
            </a:r>
            <a:r>
              <a:rPr lang="fr-FR" baseline="-25000" dirty="0"/>
              <a:t>M</a:t>
            </a:r>
            <a:r>
              <a:rPr lang="fr-FR" dirty="0"/>
              <a:t>(1/0) sachant que 1cm </a:t>
            </a:r>
            <a:r>
              <a:rPr lang="fr-FR" dirty="0">
                <a:sym typeface="Wingdings" panose="05000000000000000000" pitchFamily="2" charset="2"/>
              </a:rPr>
              <a:t> </a:t>
            </a:r>
            <a:r>
              <a:rPr lang="fr-FR" dirty="0"/>
              <a:t>5m/s</a:t>
            </a:r>
            <a:endParaRPr lang="fr-FR" sz="200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0275F01-F12F-4275-8463-7EE01E072571}"/>
              </a:ext>
            </a:extLst>
          </p:cNvPr>
          <p:cNvCxnSpPr/>
          <p:nvPr/>
        </p:nvCxnSpPr>
        <p:spPr>
          <a:xfrm>
            <a:off x="8927567" y="2643111"/>
            <a:ext cx="1908571" cy="99878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5C4E3E2-91F0-4AC0-8768-47B5F56FD5C5}"/>
              </a:ext>
            </a:extLst>
          </p:cNvPr>
          <p:cNvSpPr txBox="1"/>
          <p:nvPr/>
        </p:nvSpPr>
        <p:spPr>
          <a:xfrm>
            <a:off x="9698904" y="2607377"/>
            <a:ext cx="119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V</a:t>
            </a:r>
            <a:r>
              <a:rPr lang="fr-FR" sz="2000" b="1" baseline="-25000" dirty="0">
                <a:solidFill>
                  <a:srgbClr val="7030A0"/>
                </a:solidFill>
              </a:rPr>
              <a:t>M</a:t>
            </a:r>
            <a:r>
              <a:rPr lang="fr-FR" sz="2000" b="1" dirty="0">
                <a:solidFill>
                  <a:srgbClr val="7030A0"/>
                </a:solidFill>
              </a:rPr>
              <a:t>(1/0)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7C812BA-3CF7-4E31-B40B-5F6FD4B968C0}"/>
              </a:ext>
            </a:extLst>
          </p:cNvPr>
          <p:cNvSpPr txBox="1"/>
          <p:nvPr/>
        </p:nvSpPr>
        <p:spPr>
          <a:xfrm>
            <a:off x="164866" y="4503922"/>
            <a:ext cx="354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V</a:t>
            </a:r>
            <a:r>
              <a:rPr lang="fr-FR" sz="2000" b="1" baseline="-25000" dirty="0">
                <a:solidFill>
                  <a:srgbClr val="7030A0"/>
                </a:solidFill>
              </a:rPr>
              <a:t>M</a:t>
            </a:r>
            <a:r>
              <a:rPr lang="fr-FR" sz="2000" b="1" dirty="0">
                <a:solidFill>
                  <a:srgbClr val="7030A0"/>
                </a:solidFill>
              </a:rPr>
              <a:t>(1/0) = 3,5 x 5 = 17,5 m/s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6C413FC-C19B-4600-9AE5-EF253CBC242D}"/>
              </a:ext>
            </a:extLst>
          </p:cNvPr>
          <p:cNvSpPr txBox="1"/>
          <p:nvPr/>
        </p:nvSpPr>
        <p:spPr>
          <a:xfrm>
            <a:off x="4125533" y="5944216"/>
            <a:ext cx="394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Application : TD1</a:t>
            </a:r>
          </a:p>
        </p:txBody>
      </p:sp>
    </p:spTree>
    <p:extLst>
      <p:ext uri="{BB962C8B-B14F-4D97-AF65-F5344CB8AC3E}">
        <p14:creationId xmlns:p14="http://schemas.microsoft.com/office/powerpoint/2010/main" val="15472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9" grpId="0"/>
      <p:bldP spid="33" grpId="0" animBg="1"/>
      <p:bldP spid="34" grpId="0"/>
      <p:bldP spid="35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CC5FED-DC12-4E3E-B6E1-64F5DD50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79541" cy="684271"/>
          </a:xfrm>
        </p:spPr>
        <p:txBody>
          <a:bodyPr>
            <a:normAutofit/>
          </a:bodyPr>
          <a:lstStyle/>
          <a:p>
            <a:r>
              <a:rPr lang="fr-FR" sz="2800" b="1" dirty="0"/>
              <a:t>6.3. Équiprojectivité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C44A834-2C63-45CD-974E-F1F52ACB80C2}"/>
                  </a:ext>
                </a:extLst>
              </p:cNvPr>
              <p:cNvSpPr txBox="1"/>
              <p:nvPr/>
            </p:nvSpPr>
            <p:spPr>
              <a:xfrm>
                <a:off x="0" y="527890"/>
                <a:ext cx="12102790" cy="1053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000" dirty="0"/>
                  <a:t>Soit deux points M et P appartenant à un même solide en mouvement plan,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/>
                        </m:ctrlPr>
                      </m:accPr>
                      <m:e>
                        <m:sSub>
                          <m:sSubPr>
                            <m:ctrlPr>
                              <a:rPr lang="fr-FR" i="1"/>
                            </m:ctrlPr>
                          </m:sSubPr>
                          <m:e>
                            <m:r>
                              <a:rPr lang="fr-FR" i="1"/>
                              <m:t>𝑉</m:t>
                            </m:r>
                          </m:e>
                          <m:sub>
                            <m:r>
                              <a:rPr lang="fr-FR" i="1"/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/>
                  <a:t> les vecteurs vitesses respectifs, la projection orthogonale de V</a:t>
                </a:r>
                <a:r>
                  <a:rPr lang="fr-FR" sz="2000" baseline="-25000" dirty="0"/>
                  <a:t>M</a:t>
                </a:r>
                <a:r>
                  <a:rPr lang="fr-FR" sz="2000" dirty="0"/>
                  <a:t> sur MP est égale à la projection orthogonale de V</a:t>
                </a:r>
                <a:r>
                  <a:rPr lang="fr-FR" sz="2000" baseline="-25000" dirty="0"/>
                  <a:t>P</a:t>
                </a:r>
                <a:r>
                  <a:rPr lang="fr-FR" sz="2000" dirty="0"/>
                  <a:t> sur MP.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C44A834-2C63-45CD-974E-F1F52ACB8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890"/>
                <a:ext cx="12102790" cy="1053045"/>
              </a:xfrm>
              <a:prstGeom prst="rect">
                <a:avLst/>
              </a:prstGeom>
              <a:blipFill>
                <a:blip r:embed="rId2"/>
                <a:stretch>
                  <a:fillRect l="-504" t="-3488" r="-504" b="-6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3C4C8DCA-DA93-488A-B669-05EE95BD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93" y="1371599"/>
            <a:ext cx="6479777" cy="36918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BF0801-F98C-42AF-AADF-0223F1AD3E59}"/>
              </a:ext>
            </a:extLst>
          </p:cNvPr>
          <p:cNvSpPr txBox="1"/>
          <p:nvPr/>
        </p:nvSpPr>
        <p:spPr>
          <a:xfrm>
            <a:off x="292730" y="1924159"/>
            <a:ext cx="524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Tracer la droite (MP).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90EDCAD-06F4-403D-A7E3-EEF9846C6644}"/>
              </a:ext>
            </a:extLst>
          </p:cNvPr>
          <p:cNvCxnSpPr>
            <a:cxnSpLocks/>
          </p:cNvCxnSpPr>
          <p:nvPr/>
        </p:nvCxnSpPr>
        <p:spPr>
          <a:xfrm>
            <a:off x="5675971" y="3050744"/>
            <a:ext cx="5954751" cy="30577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25B69467-EF3B-4BB9-BCA1-1349F23BE7E8}"/>
              </a:ext>
            </a:extLst>
          </p:cNvPr>
          <p:cNvSpPr txBox="1"/>
          <p:nvPr/>
        </p:nvSpPr>
        <p:spPr>
          <a:xfrm>
            <a:off x="292730" y="2411900"/>
            <a:ext cx="4923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Tracer la projection orthogonale de V</a:t>
            </a:r>
            <a:r>
              <a:rPr lang="fr-FR" baseline="-25000" dirty="0"/>
              <a:t>P</a:t>
            </a:r>
            <a:r>
              <a:rPr lang="fr-FR" dirty="0"/>
              <a:t>(1/0) sur (MP).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6F2987B-21AF-47D8-84DC-5B19BE3F485B}"/>
              </a:ext>
            </a:extLst>
          </p:cNvPr>
          <p:cNvCxnSpPr>
            <a:cxnSpLocks/>
          </p:cNvCxnSpPr>
          <p:nvPr/>
        </p:nvCxnSpPr>
        <p:spPr>
          <a:xfrm flipH="1">
            <a:off x="10976034" y="3336131"/>
            <a:ext cx="44391" cy="8183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AB81DB3-346E-40B0-8B07-704EF240936B}"/>
              </a:ext>
            </a:extLst>
          </p:cNvPr>
          <p:cNvSpPr txBox="1"/>
          <p:nvPr/>
        </p:nvSpPr>
        <p:spPr>
          <a:xfrm>
            <a:off x="10193318" y="303981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//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EF3C6DC-FDBB-478A-954D-F65E9605E87E}"/>
              </a:ext>
            </a:extLst>
          </p:cNvPr>
          <p:cNvSpPr txBox="1"/>
          <p:nvPr/>
        </p:nvSpPr>
        <p:spPr>
          <a:xfrm>
            <a:off x="292730" y="3182908"/>
            <a:ext cx="4923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Reporter cette longueur au point M.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520F1D8-508D-41B5-AEC1-DC1779F9AEFF}"/>
              </a:ext>
            </a:extLst>
          </p:cNvPr>
          <p:cNvCxnSpPr>
            <a:cxnSpLocks/>
          </p:cNvCxnSpPr>
          <p:nvPr/>
        </p:nvCxnSpPr>
        <p:spPr>
          <a:xfrm flipH="1">
            <a:off x="8438058" y="1591860"/>
            <a:ext cx="87180" cy="16071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E7B4452-67B9-4BDF-9342-54B86695EE04}"/>
              </a:ext>
            </a:extLst>
          </p:cNvPr>
          <p:cNvSpPr txBox="1"/>
          <p:nvPr/>
        </p:nvSpPr>
        <p:spPr>
          <a:xfrm>
            <a:off x="7628864" y="2911718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//</a:t>
            </a:r>
            <a:endParaRPr lang="fr-F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0B2161A-40C7-4AA8-861E-AF4CED88BC85}"/>
                  </a:ext>
                </a:extLst>
              </p:cNvPr>
              <p:cNvSpPr txBox="1"/>
              <p:nvPr/>
            </p:nvSpPr>
            <p:spPr>
              <a:xfrm>
                <a:off x="292730" y="3805008"/>
                <a:ext cx="4923243" cy="975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Tracer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/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</m:d>
                      </m:e>
                    </m:acc>
                  </m:oMath>
                </a14:m>
                <a:r>
                  <a:rPr lang="fr-FR" dirty="0"/>
                  <a:t> et donner sa valeur.</a:t>
                </a:r>
              </a:p>
              <a:p>
                <a:r>
                  <a:rPr lang="fr-FR" dirty="0"/>
                  <a:t>		(1cm </a:t>
                </a:r>
                <a:r>
                  <a:rPr lang="fr-FR" dirty="0">
                    <a:sym typeface="Wingdings" panose="05000000000000000000" pitchFamily="2" charset="2"/>
                  </a:rPr>
                  <a:t> </a:t>
                </a:r>
                <a:r>
                  <a:rPr lang="fr-FR" dirty="0"/>
                  <a:t>10 m/s)</a:t>
                </a:r>
              </a:p>
            </p:txBody>
          </p:sp>
        </mc:Choice>
        <mc:Fallback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0B2161A-40C7-4AA8-861E-AF4CED88B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0" y="3805008"/>
                <a:ext cx="4923243" cy="975908"/>
              </a:xfrm>
              <a:prstGeom prst="rect">
                <a:avLst/>
              </a:prstGeom>
              <a:blipFill>
                <a:blip r:embed="rId4"/>
                <a:stretch>
                  <a:fillRect l="-743"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1953DE8-B650-46C5-83C3-270793D6F742}"/>
              </a:ext>
            </a:extLst>
          </p:cNvPr>
          <p:cNvCxnSpPr>
            <a:cxnSpLocks/>
          </p:cNvCxnSpPr>
          <p:nvPr/>
        </p:nvCxnSpPr>
        <p:spPr>
          <a:xfrm flipV="1">
            <a:off x="7150100" y="1866900"/>
            <a:ext cx="1365250" cy="1270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F066B29E-93D1-4F6D-A90E-8F32294A2034}"/>
              </a:ext>
            </a:extLst>
          </p:cNvPr>
          <p:cNvSpPr txBox="1"/>
          <p:nvPr/>
        </p:nvSpPr>
        <p:spPr>
          <a:xfrm>
            <a:off x="592019" y="5033684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VM(1/0) = 2,4 x 10 = 24 m/s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1663E6-05F2-4357-95FE-4F1D039FE519}"/>
              </a:ext>
            </a:extLst>
          </p:cNvPr>
          <p:cNvSpPr txBox="1"/>
          <p:nvPr/>
        </p:nvSpPr>
        <p:spPr>
          <a:xfrm>
            <a:off x="4125533" y="5944216"/>
            <a:ext cx="394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Application : TD2</a:t>
            </a:r>
          </a:p>
        </p:txBody>
      </p:sp>
    </p:spTree>
    <p:extLst>
      <p:ext uri="{BB962C8B-B14F-4D97-AF65-F5344CB8AC3E}">
        <p14:creationId xmlns:p14="http://schemas.microsoft.com/office/powerpoint/2010/main" val="14835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8" grpId="0"/>
      <p:bldP spid="30" grpId="0"/>
      <p:bldP spid="36" grpId="0"/>
      <p:bldP spid="38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BF2F622-B616-4275-A755-E7F8D3D7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u="sng" dirty="0"/>
              <a:t>Référentiel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8191CA6-E39E-40BC-B86E-BE609D1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58234"/>
            <a:ext cx="12191999" cy="11820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1.1. </a:t>
            </a:r>
            <a:r>
              <a:rPr lang="fr-FR" u="sng" dirty="0"/>
              <a:t>Repère d’espace </a:t>
            </a:r>
            <a:r>
              <a:rPr lang="fr-FR" dirty="0"/>
              <a:t>: Le mouvement d’un solide peut être défini par rapport à un autre solide choisi comme repère d’espace et appelé solide de référence.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9D48987-2AD4-4C56-A2B6-96C6654E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576" y="2141037"/>
            <a:ext cx="6158989" cy="34675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CCE3EB-965F-47D9-82CF-535DC3FF5DE8}"/>
              </a:ext>
            </a:extLst>
          </p:cNvPr>
          <p:cNvSpPr txBox="1"/>
          <p:nvPr/>
        </p:nvSpPr>
        <p:spPr>
          <a:xfrm>
            <a:off x="0" y="1987795"/>
            <a:ext cx="5586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240000" algn="l"/>
              </a:tabLst>
            </a:pPr>
            <a:r>
              <a:rPr lang="fr-FR" sz="2800" u="sng" dirty="0"/>
              <a:t>Exemple</a:t>
            </a:r>
            <a:r>
              <a:rPr lang="fr-FR" sz="2800" dirty="0"/>
              <a:t> : le mouvement d’un avion 1 par rapport au sol 0 est noté …………….., 0 est le solide de référence.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5279865-281B-4357-8E7C-8F41FA4A0F02}"/>
              </a:ext>
            </a:extLst>
          </p:cNvPr>
          <p:cNvSpPr txBox="1"/>
          <p:nvPr/>
        </p:nvSpPr>
        <p:spPr>
          <a:xfrm>
            <a:off x="1182105" y="275835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M</a:t>
            </a:r>
            <a:r>
              <a:rPr lang="fr-FR" sz="2800" b="1" baseline="30000" dirty="0">
                <a:solidFill>
                  <a:srgbClr val="FF0000"/>
                </a:solidFill>
              </a:rPr>
              <a:t>VT</a:t>
            </a:r>
            <a:r>
              <a:rPr lang="fr-FR" sz="2800" b="1" dirty="0">
                <a:solidFill>
                  <a:srgbClr val="FF0000"/>
                </a:solidFill>
              </a:rPr>
              <a:t> (1/0)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DD734C-1542-4948-A474-922A12F7E6DD}"/>
              </a:ext>
            </a:extLst>
          </p:cNvPr>
          <p:cNvSpPr txBox="1"/>
          <p:nvPr/>
        </p:nvSpPr>
        <p:spPr>
          <a:xfrm>
            <a:off x="0" y="3713356"/>
            <a:ext cx="5586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Inversement le mouvement du sol par rapport à l’avion est noté ...................... , 1 est dans ce cas le solide de référence.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D67494-C283-414C-B105-3829E9F72173}"/>
              </a:ext>
            </a:extLst>
          </p:cNvPr>
          <p:cNvSpPr txBox="1"/>
          <p:nvPr/>
        </p:nvSpPr>
        <p:spPr>
          <a:xfrm>
            <a:off x="1282466" y="4482904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M</a:t>
            </a:r>
            <a:r>
              <a:rPr lang="fr-FR" sz="2800" b="1" baseline="30000" dirty="0">
                <a:solidFill>
                  <a:srgbClr val="FF0000"/>
                </a:solidFill>
              </a:rPr>
              <a:t>VT</a:t>
            </a:r>
            <a:r>
              <a:rPr lang="fr-FR" sz="2800" b="1" dirty="0">
                <a:solidFill>
                  <a:srgbClr val="FF0000"/>
                </a:solidFill>
              </a:rPr>
              <a:t> (0/1)</a:t>
            </a:r>
          </a:p>
        </p:txBody>
      </p:sp>
    </p:spTree>
    <p:extLst>
      <p:ext uri="{BB962C8B-B14F-4D97-AF65-F5344CB8AC3E}">
        <p14:creationId xmlns:p14="http://schemas.microsoft.com/office/powerpoint/2010/main" val="1730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5F9239-CA68-4AAC-9DDA-5D7073FB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04"/>
            <a:ext cx="12191999" cy="1628079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1.2. </a:t>
            </a:r>
            <a:r>
              <a:rPr lang="fr-FR" u="sng" dirty="0"/>
              <a:t>Repère de temps </a:t>
            </a:r>
            <a:r>
              <a:rPr lang="fr-FR" dirty="0"/>
              <a:t>: En mécanique, le temps est considéré comme absolu et uniforme. Chaque moment, chaque fragment de temps est identique au suivant. Le temps peut être schématisé par une droite, orientée du passé vers l’avenir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DE3E2C-DA83-4EBB-9ECF-A11F90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3" y="1885733"/>
            <a:ext cx="5858693" cy="3086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9FB686-29BC-4ABA-8AC8-7E6FA409A079}"/>
              </a:ext>
            </a:extLst>
          </p:cNvPr>
          <p:cNvSpPr txBox="1"/>
          <p:nvPr/>
        </p:nvSpPr>
        <p:spPr>
          <a:xfrm>
            <a:off x="6177485" y="2090171"/>
            <a:ext cx="58586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La seconde est l’unité de temps. Les autres unités usuelles peuvent être utilisées (minute, heure …), t est un point de cet espace-temps, t est appelé la date.</a:t>
            </a:r>
          </a:p>
        </p:txBody>
      </p:sp>
    </p:spTree>
    <p:extLst>
      <p:ext uri="{BB962C8B-B14F-4D97-AF65-F5344CB8AC3E}">
        <p14:creationId xmlns:p14="http://schemas.microsoft.com/office/powerpoint/2010/main" val="15180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89469-9463-4B65-8DEE-8D66F6DE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b="1" u="sng" dirty="0"/>
              <a:t>Mouvements</a:t>
            </a:r>
            <a:endParaRPr lang="fr-FR" u="sng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22DDF6-8099-4940-BEB7-96848C8947F2}"/>
              </a:ext>
            </a:extLst>
          </p:cNvPr>
          <p:cNvSpPr txBox="1"/>
          <p:nvPr/>
        </p:nvSpPr>
        <p:spPr>
          <a:xfrm>
            <a:off x="0" y="63947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Un solide exécute un mouvement plan lorsque tous les points qui le constituent se déplacent dans des plans parallèles entre eux.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CE9D83-F1C5-437B-8D6A-A048F5A8BE22}"/>
              </a:ext>
            </a:extLst>
          </p:cNvPr>
          <p:cNvSpPr txBox="1"/>
          <p:nvPr/>
        </p:nvSpPr>
        <p:spPr>
          <a:xfrm>
            <a:off x="2985753" y="1502572"/>
            <a:ext cx="622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u="sng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Principaux mouvements plans de solides</a:t>
            </a:r>
            <a:endParaRPr lang="fr-FR" sz="2400" u="sng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C1954B-ABFA-4140-B2FB-30F9355F3364}"/>
              </a:ext>
            </a:extLst>
          </p:cNvPr>
          <p:cNvSpPr txBox="1"/>
          <p:nvPr/>
        </p:nvSpPr>
        <p:spPr>
          <a:xfrm>
            <a:off x="711612" y="2482094"/>
            <a:ext cx="2511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Translation</a:t>
            </a:r>
          </a:p>
          <a:p>
            <a:pPr algn="ctr"/>
            <a:r>
              <a:rPr lang="fr-FR" sz="2400" b="1" dirty="0"/>
              <a:t>Rectiligne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70CF1A-ED4A-459E-A64A-F3A5FAC3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24" y="2033245"/>
            <a:ext cx="3263219" cy="19605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B4BCCD-EA36-4723-93C7-2DB67628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275" y="2077263"/>
            <a:ext cx="4064282" cy="18724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94FBE27-8645-48D4-A1ED-69E350F4C791}"/>
              </a:ext>
            </a:extLst>
          </p:cNvPr>
          <p:cNvSpPr txBox="1"/>
          <p:nvPr/>
        </p:nvSpPr>
        <p:spPr>
          <a:xfrm>
            <a:off x="711612" y="5070748"/>
            <a:ext cx="2511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Translation</a:t>
            </a:r>
          </a:p>
          <a:p>
            <a:pPr algn="ctr"/>
            <a:r>
              <a:rPr lang="fr-FR" sz="2400" b="1" dirty="0"/>
              <a:t>Curviligne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CAD954E-B17A-4BD7-BDDF-8A44C7689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524" y="4394782"/>
            <a:ext cx="3263219" cy="217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B70BD5-EA14-4055-AC27-8040FFBBF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483" y="4365939"/>
            <a:ext cx="3968074" cy="22497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92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F3DA2D1-BBCA-49C3-B106-D8B74A34838B}"/>
              </a:ext>
            </a:extLst>
          </p:cNvPr>
          <p:cNvSpPr txBox="1"/>
          <p:nvPr/>
        </p:nvSpPr>
        <p:spPr>
          <a:xfrm>
            <a:off x="493850" y="1532065"/>
            <a:ext cx="2511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Rotation</a:t>
            </a:r>
          </a:p>
          <a:p>
            <a:pPr algn="ctr"/>
            <a:r>
              <a:rPr lang="fr-FR" sz="2400" b="1" dirty="0"/>
              <a:t>(d’axe fixe)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107C6D-14FD-4186-B263-8F6C95B5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38" y="334718"/>
            <a:ext cx="3232598" cy="32256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0DFB4C-8DB8-4188-BAA4-5D9CF5CE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76" y="499561"/>
            <a:ext cx="4572638" cy="28960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A4A65B-26F2-4E06-8019-28AC1D58722B}"/>
              </a:ext>
            </a:extLst>
          </p:cNvPr>
          <p:cNvSpPr txBox="1"/>
          <p:nvPr/>
        </p:nvSpPr>
        <p:spPr>
          <a:xfrm>
            <a:off x="337077" y="4794526"/>
            <a:ext cx="2824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Mouvement plan</a:t>
            </a:r>
          </a:p>
          <a:p>
            <a:pPr algn="ctr"/>
            <a:r>
              <a:rPr lang="fr-FR" sz="2400" b="1" dirty="0"/>
              <a:t>général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E6AD0E-E76E-4A6F-B6EC-6F05E339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096" y="3795364"/>
            <a:ext cx="5753903" cy="2829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9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1C927-96EC-46A6-B487-67363048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b="1" u="sng" dirty="0"/>
              <a:t>Trajectoire d’un point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0DA7A2-2B59-4C5B-B64A-94FC856A608E}"/>
              </a:ext>
            </a:extLst>
          </p:cNvPr>
          <p:cNvSpPr txBox="1"/>
          <p:nvPr/>
        </p:nvSpPr>
        <p:spPr>
          <a:xfrm>
            <a:off x="1" y="225734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					      Il s’agit de l’ensemble des positions successives du point lors de son mouvement dans le repère de référence.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3FDE18-F462-411F-9A4C-261EB6D4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373" y="2396837"/>
            <a:ext cx="8268854" cy="36771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6D5DC92-F673-4EE3-97F4-DDEF521E99C7}"/>
              </a:ext>
            </a:extLst>
          </p:cNvPr>
          <p:cNvSpPr txBox="1"/>
          <p:nvPr/>
        </p:nvSpPr>
        <p:spPr>
          <a:xfrm>
            <a:off x="0" y="1038929"/>
            <a:ext cx="12191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Exemple</a:t>
            </a:r>
            <a:r>
              <a:rPr lang="fr-FR" sz="2400" dirty="0"/>
              <a:t> : bicyclette. </a:t>
            </a:r>
            <a:r>
              <a:rPr lang="fr-FR" sz="2400" b="1" dirty="0"/>
              <a:t>A</a:t>
            </a:r>
            <a:r>
              <a:rPr lang="fr-FR" sz="2400" dirty="0"/>
              <a:t> est le point de contact entre la </a:t>
            </a:r>
            <a:r>
              <a:rPr lang="fr-FR" sz="2400" b="1" dirty="0"/>
              <a:t>roue 1 </a:t>
            </a:r>
            <a:r>
              <a:rPr lang="fr-FR" sz="2400" dirty="0"/>
              <a:t>et le </a:t>
            </a:r>
            <a:r>
              <a:rPr lang="fr-FR" sz="2400" b="1" dirty="0"/>
              <a:t>sol 0</a:t>
            </a:r>
            <a:r>
              <a:rPr lang="fr-FR" sz="2400" dirty="0"/>
              <a:t>. </a:t>
            </a:r>
            <a:r>
              <a:rPr lang="fr-FR" sz="2400" b="1" dirty="0"/>
              <a:t>B</a:t>
            </a:r>
            <a:r>
              <a:rPr lang="fr-FR" sz="2400" dirty="0"/>
              <a:t> est le centre de l’articulation entre la </a:t>
            </a:r>
            <a:r>
              <a:rPr lang="fr-FR" sz="2400" b="1" dirty="0"/>
              <a:t>roue 1 </a:t>
            </a:r>
            <a:r>
              <a:rPr lang="fr-FR" sz="2400" dirty="0"/>
              <a:t>et le </a:t>
            </a:r>
            <a:r>
              <a:rPr lang="fr-FR" sz="2400" b="1" dirty="0"/>
              <a:t>cadre 2</a:t>
            </a:r>
            <a:r>
              <a:rPr lang="fr-FR" sz="2400" dirty="0"/>
              <a:t>. </a:t>
            </a:r>
            <a:r>
              <a:rPr lang="fr-FR" sz="2400" b="1" dirty="0"/>
              <a:t>C</a:t>
            </a:r>
            <a:r>
              <a:rPr lang="fr-FR" sz="2400" dirty="0"/>
              <a:t> est un point appartenant à une poignée de frein. Le cadre du vélo se déplace en .........................................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494988-8B13-48A5-AE9B-8EDA4C1325FB}"/>
              </a:ext>
            </a:extLst>
          </p:cNvPr>
          <p:cNvSpPr txBox="1"/>
          <p:nvPr/>
        </p:nvSpPr>
        <p:spPr>
          <a:xfrm>
            <a:off x="8628845" y="170031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Translation rectiligne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43BFD-620E-47F1-842A-37A755BAEC0D}"/>
              </a:ext>
            </a:extLst>
          </p:cNvPr>
          <p:cNvSpPr txBox="1"/>
          <p:nvPr/>
        </p:nvSpPr>
        <p:spPr>
          <a:xfrm>
            <a:off x="0" y="2452132"/>
            <a:ext cx="36060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Tracer sur la figure les trajectoire suivantes : T</a:t>
            </a:r>
            <a:r>
              <a:rPr lang="fr-FR" sz="2400" baseline="-25000" dirty="0"/>
              <a:t>C</a:t>
            </a:r>
            <a:r>
              <a:rPr lang="fr-FR" sz="2400" dirty="0"/>
              <a:t>(2/0) (trajectoire du point C appartenant à 2 par rapport à 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B</a:t>
            </a:r>
            <a:r>
              <a:rPr lang="fr-FR" sz="2400" dirty="0"/>
              <a:t>(2/0)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B</a:t>
            </a:r>
            <a:r>
              <a:rPr lang="fr-FR" sz="2400" dirty="0"/>
              <a:t>(1/0)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A</a:t>
            </a:r>
            <a:r>
              <a:rPr lang="fr-FR" sz="2400" dirty="0"/>
              <a:t>(1/0)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D7943A-41D2-4B5B-AA6D-0DA1216208AF}"/>
              </a:ext>
            </a:extLst>
          </p:cNvPr>
          <p:cNvCxnSpPr/>
          <p:nvPr/>
        </p:nvCxnSpPr>
        <p:spPr>
          <a:xfrm>
            <a:off x="4962293" y="2765502"/>
            <a:ext cx="58766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049D202-5680-4E62-82D8-3AC40E10FAC8}"/>
              </a:ext>
            </a:extLst>
          </p:cNvPr>
          <p:cNvSpPr txBox="1"/>
          <p:nvPr/>
        </p:nvSpPr>
        <p:spPr>
          <a:xfrm>
            <a:off x="10825965" y="245213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</a:rPr>
              <a:t>C</a:t>
            </a:r>
            <a:r>
              <a:rPr lang="fr-FR" sz="2000" b="1" dirty="0">
                <a:solidFill>
                  <a:srgbClr val="FF0000"/>
                </a:solidFill>
              </a:rPr>
              <a:t>(2/0)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45038E-E6D4-4F9B-9019-E719E41CB143}"/>
              </a:ext>
            </a:extLst>
          </p:cNvPr>
          <p:cNvCxnSpPr/>
          <p:nvPr/>
        </p:nvCxnSpPr>
        <p:spPr>
          <a:xfrm>
            <a:off x="4984124" y="4235418"/>
            <a:ext cx="584184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A764E00-F62F-4E09-AF18-1E8A56A4CD69}"/>
              </a:ext>
            </a:extLst>
          </p:cNvPr>
          <p:cNvSpPr txBox="1"/>
          <p:nvPr/>
        </p:nvSpPr>
        <p:spPr>
          <a:xfrm>
            <a:off x="11048890" y="3975626"/>
            <a:ext cx="104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T</a:t>
            </a:r>
            <a:r>
              <a:rPr lang="fr-FR" sz="2000" b="1" baseline="-25000" dirty="0">
                <a:solidFill>
                  <a:srgbClr val="00B050"/>
                </a:solidFill>
              </a:rPr>
              <a:t>B</a:t>
            </a:r>
            <a:r>
              <a:rPr lang="fr-FR" sz="2000" b="1" dirty="0">
                <a:solidFill>
                  <a:srgbClr val="00B050"/>
                </a:solidFill>
              </a:rPr>
              <a:t>(2/0)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88C48B-6D26-4D72-BD5D-6229D4BC2A7F}"/>
              </a:ext>
            </a:extLst>
          </p:cNvPr>
          <p:cNvSpPr txBox="1"/>
          <p:nvPr/>
        </p:nvSpPr>
        <p:spPr>
          <a:xfrm>
            <a:off x="10838985" y="4302241"/>
            <a:ext cx="12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= T</a:t>
            </a:r>
            <a:r>
              <a:rPr lang="fr-FR" sz="2000" b="1" baseline="-25000" dirty="0">
                <a:solidFill>
                  <a:srgbClr val="00B050"/>
                </a:solidFill>
              </a:rPr>
              <a:t>B</a:t>
            </a:r>
            <a:r>
              <a:rPr lang="fr-FR" sz="2000" b="1" dirty="0">
                <a:solidFill>
                  <a:srgbClr val="00B050"/>
                </a:solidFill>
              </a:rPr>
              <a:t>(1/0)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C948D97-EE7F-46E7-8331-630EBAC80A99}"/>
              </a:ext>
            </a:extLst>
          </p:cNvPr>
          <p:cNvSpPr/>
          <p:nvPr/>
        </p:nvSpPr>
        <p:spPr>
          <a:xfrm rot="16200000" flipV="1">
            <a:off x="5849001" y="2415508"/>
            <a:ext cx="4115872" cy="5838056"/>
          </a:xfrm>
          <a:prstGeom prst="arc">
            <a:avLst>
              <a:gd name="adj1" fmla="val 21589868"/>
              <a:gd name="adj2" fmla="val 521504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7F79682-A1C4-4E23-82FB-1FC652B95968}"/>
              </a:ext>
            </a:extLst>
          </p:cNvPr>
          <p:cNvSpPr/>
          <p:nvPr/>
        </p:nvSpPr>
        <p:spPr>
          <a:xfrm rot="5400000" flipH="1" flipV="1">
            <a:off x="5865715" y="2395004"/>
            <a:ext cx="4078661" cy="5841843"/>
          </a:xfrm>
          <a:prstGeom prst="arc">
            <a:avLst>
              <a:gd name="adj1" fmla="val 21589868"/>
              <a:gd name="adj2" fmla="val 522020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08FB1E-725A-4419-AE38-ED7D2D9D808C}"/>
              </a:ext>
            </a:extLst>
          </p:cNvPr>
          <p:cNvSpPr txBox="1"/>
          <p:nvPr/>
        </p:nvSpPr>
        <p:spPr>
          <a:xfrm>
            <a:off x="10234412" y="536346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T</a:t>
            </a:r>
            <a:r>
              <a:rPr lang="fr-FR" sz="2000" b="1" baseline="-25000" dirty="0">
                <a:solidFill>
                  <a:srgbClr val="0070C0"/>
                </a:solidFill>
              </a:rPr>
              <a:t>A</a:t>
            </a:r>
            <a:r>
              <a:rPr lang="fr-FR" sz="2000" b="1" dirty="0">
                <a:solidFill>
                  <a:srgbClr val="0070C0"/>
                </a:solidFill>
              </a:rPr>
              <a:t>(1/0)</a:t>
            </a:r>
          </a:p>
        </p:txBody>
      </p:sp>
    </p:spTree>
    <p:extLst>
      <p:ext uri="{BB962C8B-B14F-4D97-AF65-F5344CB8AC3E}">
        <p14:creationId xmlns:p14="http://schemas.microsoft.com/office/powerpoint/2010/main" val="6440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1" grpId="0"/>
      <p:bldP spid="14" grpId="0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3FDE18-F462-411F-9A4C-261EB6D4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373" y="2396837"/>
            <a:ext cx="8268854" cy="36771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4D43BFD-620E-47F1-842A-37A755BAEC0D}"/>
              </a:ext>
            </a:extLst>
          </p:cNvPr>
          <p:cNvSpPr txBox="1"/>
          <p:nvPr/>
        </p:nvSpPr>
        <p:spPr>
          <a:xfrm>
            <a:off x="0" y="2452132"/>
            <a:ext cx="36060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Tracer sur la figure les trajectoire suivantes : T</a:t>
            </a:r>
            <a:r>
              <a:rPr lang="fr-FR" sz="2400" baseline="-25000" dirty="0"/>
              <a:t>C</a:t>
            </a:r>
            <a:r>
              <a:rPr lang="fr-FR" sz="2400" dirty="0"/>
              <a:t>(2/0) (trajectoire du point C appartenant à 2 par rapport à 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B</a:t>
            </a:r>
            <a:r>
              <a:rPr lang="fr-FR" sz="2400" dirty="0"/>
              <a:t>(2/0)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B</a:t>
            </a:r>
            <a:r>
              <a:rPr lang="fr-FR" sz="2400" dirty="0"/>
              <a:t>(1/0)</a:t>
            </a:r>
          </a:p>
          <a:p>
            <a:pPr algn="just"/>
            <a:r>
              <a:rPr lang="fr-FR" sz="2400" dirty="0"/>
              <a:t>T</a:t>
            </a:r>
            <a:r>
              <a:rPr lang="fr-FR" sz="2400" baseline="-25000" dirty="0"/>
              <a:t>A</a:t>
            </a:r>
            <a:r>
              <a:rPr lang="fr-FR" sz="2400" dirty="0"/>
              <a:t>(1/0)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D7943A-41D2-4B5B-AA6D-0DA1216208AF}"/>
              </a:ext>
            </a:extLst>
          </p:cNvPr>
          <p:cNvCxnSpPr/>
          <p:nvPr/>
        </p:nvCxnSpPr>
        <p:spPr>
          <a:xfrm>
            <a:off x="4962293" y="2765502"/>
            <a:ext cx="58766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049D202-5680-4E62-82D8-3AC40E10FAC8}"/>
              </a:ext>
            </a:extLst>
          </p:cNvPr>
          <p:cNvSpPr txBox="1"/>
          <p:nvPr/>
        </p:nvSpPr>
        <p:spPr>
          <a:xfrm>
            <a:off x="10825965" y="245213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</a:rPr>
              <a:t>C</a:t>
            </a:r>
            <a:r>
              <a:rPr lang="fr-FR" sz="2000" b="1" dirty="0">
                <a:solidFill>
                  <a:srgbClr val="FF0000"/>
                </a:solidFill>
              </a:rPr>
              <a:t>(2/0)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345038E-E6D4-4F9B-9019-E719E41CB143}"/>
              </a:ext>
            </a:extLst>
          </p:cNvPr>
          <p:cNvCxnSpPr/>
          <p:nvPr/>
        </p:nvCxnSpPr>
        <p:spPr>
          <a:xfrm>
            <a:off x="4984124" y="4235418"/>
            <a:ext cx="584184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A764E00-F62F-4E09-AF18-1E8A56A4CD69}"/>
              </a:ext>
            </a:extLst>
          </p:cNvPr>
          <p:cNvSpPr txBox="1"/>
          <p:nvPr/>
        </p:nvSpPr>
        <p:spPr>
          <a:xfrm>
            <a:off x="11048890" y="3975626"/>
            <a:ext cx="104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T</a:t>
            </a:r>
            <a:r>
              <a:rPr lang="fr-FR" sz="2000" b="1" baseline="-25000" dirty="0">
                <a:solidFill>
                  <a:srgbClr val="00B050"/>
                </a:solidFill>
              </a:rPr>
              <a:t>B</a:t>
            </a:r>
            <a:r>
              <a:rPr lang="fr-FR" sz="2000" b="1" dirty="0">
                <a:solidFill>
                  <a:srgbClr val="00B050"/>
                </a:solidFill>
              </a:rPr>
              <a:t>(2/0)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88C48B-6D26-4D72-BD5D-6229D4BC2A7F}"/>
              </a:ext>
            </a:extLst>
          </p:cNvPr>
          <p:cNvSpPr txBox="1"/>
          <p:nvPr/>
        </p:nvSpPr>
        <p:spPr>
          <a:xfrm>
            <a:off x="10838985" y="4302241"/>
            <a:ext cx="12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= T</a:t>
            </a:r>
            <a:r>
              <a:rPr lang="fr-FR" sz="2000" b="1" baseline="-25000" dirty="0">
                <a:solidFill>
                  <a:srgbClr val="00B050"/>
                </a:solidFill>
              </a:rPr>
              <a:t>B</a:t>
            </a:r>
            <a:r>
              <a:rPr lang="fr-FR" sz="2000" b="1" dirty="0">
                <a:solidFill>
                  <a:srgbClr val="00B050"/>
                </a:solidFill>
              </a:rPr>
              <a:t>(1/0)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C948D97-EE7F-46E7-8331-630EBAC80A99}"/>
              </a:ext>
            </a:extLst>
          </p:cNvPr>
          <p:cNvSpPr/>
          <p:nvPr/>
        </p:nvSpPr>
        <p:spPr>
          <a:xfrm rot="16200000" flipV="1">
            <a:off x="5849001" y="2415508"/>
            <a:ext cx="4115872" cy="5838056"/>
          </a:xfrm>
          <a:prstGeom prst="arc">
            <a:avLst>
              <a:gd name="adj1" fmla="val 21589868"/>
              <a:gd name="adj2" fmla="val 521504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7F79682-A1C4-4E23-82FB-1FC652B95968}"/>
              </a:ext>
            </a:extLst>
          </p:cNvPr>
          <p:cNvSpPr/>
          <p:nvPr/>
        </p:nvSpPr>
        <p:spPr>
          <a:xfrm rot="5400000" flipH="1" flipV="1">
            <a:off x="5865715" y="2395004"/>
            <a:ext cx="4078661" cy="5841843"/>
          </a:xfrm>
          <a:prstGeom prst="arc">
            <a:avLst>
              <a:gd name="adj1" fmla="val 21589868"/>
              <a:gd name="adj2" fmla="val 522020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08FB1E-725A-4419-AE38-ED7D2D9D808C}"/>
              </a:ext>
            </a:extLst>
          </p:cNvPr>
          <p:cNvSpPr txBox="1"/>
          <p:nvPr/>
        </p:nvSpPr>
        <p:spPr>
          <a:xfrm>
            <a:off x="10234412" y="536346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T</a:t>
            </a:r>
            <a:r>
              <a:rPr lang="fr-FR" sz="2000" b="1" baseline="-25000" dirty="0">
                <a:solidFill>
                  <a:srgbClr val="0070C0"/>
                </a:solidFill>
              </a:rPr>
              <a:t>A</a:t>
            </a:r>
            <a:r>
              <a:rPr lang="fr-FR" sz="2000" b="1" dirty="0">
                <a:solidFill>
                  <a:srgbClr val="0070C0"/>
                </a:solidFill>
              </a:rPr>
              <a:t>(1/0)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BB2B89-F3AE-4508-8C41-6C9FC5E2006C}"/>
              </a:ext>
            </a:extLst>
          </p:cNvPr>
          <p:cNvSpPr txBox="1"/>
          <p:nvPr/>
        </p:nvSpPr>
        <p:spPr>
          <a:xfrm>
            <a:off x="251137" y="333874"/>
            <a:ext cx="118080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Points coïncidents </a:t>
            </a:r>
            <a:r>
              <a:rPr lang="fr-FR" sz="2800" dirty="0"/>
              <a:t>: points appartenant à des solides différents, qui se trouvent toujours superposés quel que soit l’instant t. Dans l’exemple du vélo le point B appartenant à 1 est coïncident au point B appartenant à 2, donc : </a:t>
            </a:r>
            <a:r>
              <a:rPr lang="fr-FR" sz="2800" b="1" dirty="0"/>
              <a:t>V</a:t>
            </a:r>
            <a:r>
              <a:rPr lang="fr-FR" sz="2800" b="1" baseline="-25000" dirty="0"/>
              <a:t>B</a:t>
            </a:r>
            <a:r>
              <a:rPr lang="fr-FR" sz="2800" b="1" dirty="0"/>
              <a:t>(1/2) = V</a:t>
            </a:r>
            <a:r>
              <a:rPr lang="fr-FR" sz="2800" b="1" baseline="-25000" dirty="0"/>
              <a:t>B</a:t>
            </a:r>
            <a:r>
              <a:rPr lang="fr-FR" sz="2800" b="1" dirty="0"/>
              <a:t>(2/1) = 0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5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50596-9B61-49AC-841C-C3209F9A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fr-FR" b="1" dirty="0"/>
              <a:t>Applications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2B6137-FF76-404B-B0FB-09C2EDEE3F98}"/>
              </a:ext>
            </a:extLst>
          </p:cNvPr>
          <p:cNvSpPr txBox="1"/>
          <p:nvPr/>
        </p:nvSpPr>
        <p:spPr>
          <a:xfrm>
            <a:off x="0" y="64898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4.1. </a:t>
            </a:r>
            <a:r>
              <a:rPr lang="fr-FR" sz="2000" b="1" u="sng" dirty="0"/>
              <a:t>Pelle hydraulique </a:t>
            </a:r>
            <a:r>
              <a:rPr lang="fr-FR" sz="2000" dirty="0"/>
              <a:t>: Donner le type de mouvements des pièces suivantes :</a:t>
            </a:r>
          </a:p>
          <a:p>
            <a:r>
              <a:rPr lang="fr-FR" sz="2000" dirty="0" err="1"/>
              <a:t>Mvt</a:t>
            </a:r>
            <a:r>
              <a:rPr lang="fr-FR" sz="2000" dirty="0"/>
              <a:t> 1/0 : .................................... </a:t>
            </a:r>
            <a:r>
              <a:rPr lang="fr-FR" sz="2000" dirty="0" err="1"/>
              <a:t>Mvt</a:t>
            </a:r>
            <a:r>
              <a:rPr lang="fr-FR" sz="2000" dirty="0"/>
              <a:t> 2/1 : ........................................ </a:t>
            </a:r>
            <a:r>
              <a:rPr lang="fr-FR" sz="2000" dirty="0" err="1"/>
              <a:t>Mvt</a:t>
            </a:r>
            <a:r>
              <a:rPr lang="fr-FR" sz="2000" dirty="0"/>
              <a:t> 11/10 : ......................................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4A558B-A583-4A49-9E3A-DF4E8ADC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834971"/>
            <a:ext cx="9612066" cy="4810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23ABA6-BF87-46E1-B659-491FD0EAD0F0}"/>
              </a:ext>
            </a:extLst>
          </p:cNvPr>
          <p:cNvSpPr txBox="1"/>
          <p:nvPr/>
        </p:nvSpPr>
        <p:spPr>
          <a:xfrm>
            <a:off x="9118242" y="912147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Translation rectiligne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BBDE6A-5CA5-434E-A944-105007DD6F81}"/>
              </a:ext>
            </a:extLst>
          </p:cNvPr>
          <p:cNvSpPr txBox="1"/>
          <p:nvPr/>
        </p:nvSpPr>
        <p:spPr>
          <a:xfrm>
            <a:off x="1146219" y="91812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Rotation de centre B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CE4E9-2CC4-4E43-9402-D4DDCD3CB938}"/>
              </a:ext>
            </a:extLst>
          </p:cNvPr>
          <p:cNvSpPr txBox="1"/>
          <p:nvPr/>
        </p:nvSpPr>
        <p:spPr>
          <a:xfrm>
            <a:off x="4855334" y="918122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Rotation de centre F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21CEBB-76F5-4116-86BC-82B69C03A7DC}"/>
              </a:ext>
            </a:extLst>
          </p:cNvPr>
          <p:cNvSpPr txBox="1"/>
          <p:nvPr/>
        </p:nvSpPr>
        <p:spPr>
          <a:xfrm>
            <a:off x="0" y="134212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Tracer les trajectoires suivantes T</a:t>
            </a:r>
            <a:r>
              <a:rPr lang="fr-FR" sz="2000" baseline="-25000" dirty="0"/>
              <a:t>C</a:t>
            </a:r>
            <a:r>
              <a:rPr lang="fr-FR" sz="2000" dirty="0"/>
              <a:t>(1/0), T</a:t>
            </a:r>
            <a:r>
              <a:rPr lang="fr-FR" sz="2000" baseline="-25000" dirty="0"/>
              <a:t>L</a:t>
            </a:r>
            <a:r>
              <a:rPr lang="fr-FR" sz="2000" dirty="0"/>
              <a:t>(2/1), T</a:t>
            </a:r>
            <a:r>
              <a:rPr lang="fr-FR" sz="2000" baseline="-25000" dirty="0"/>
              <a:t>L</a:t>
            </a:r>
            <a:r>
              <a:rPr lang="fr-FR" sz="2000" dirty="0"/>
              <a:t>(3/1), T</a:t>
            </a:r>
            <a:r>
              <a:rPr lang="fr-FR" sz="2000" baseline="-25000" dirty="0"/>
              <a:t>E</a:t>
            </a:r>
            <a:r>
              <a:rPr lang="fr-FR" sz="2000" dirty="0"/>
              <a:t>(9/8), T</a:t>
            </a:r>
            <a:r>
              <a:rPr lang="fr-FR" sz="2000" baseline="-25000" dirty="0"/>
              <a:t>C</a:t>
            </a:r>
            <a:r>
              <a:rPr lang="fr-FR" sz="2000" dirty="0"/>
              <a:t>(11/10).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9C485E7-AF0E-4C8D-A1C2-19E185542A22}"/>
              </a:ext>
            </a:extLst>
          </p:cNvPr>
          <p:cNvSpPr/>
          <p:nvPr/>
        </p:nvSpPr>
        <p:spPr>
          <a:xfrm>
            <a:off x="6166624" y="2854712"/>
            <a:ext cx="4014440" cy="4014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A66903-1E53-43D5-B542-193331250F47}"/>
              </a:ext>
            </a:extLst>
          </p:cNvPr>
          <p:cNvSpPr txBox="1"/>
          <p:nvPr/>
        </p:nvSpPr>
        <p:spPr>
          <a:xfrm>
            <a:off x="9363570" y="285471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</a:rPr>
              <a:t>C</a:t>
            </a:r>
            <a:r>
              <a:rPr lang="fr-FR" sz="2000" b="1" dirty="0">
                <a:solidFill>
                  <a:srgbClr val="FF0000"/>
                </a:solidFill>
              </a:rPr>
              <a:t>(1/0)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E2754-6C1E-4326-B590-3050CA3699D9}"/>
              </a:ext>
            </a:extLst>
          </p:cNvPr>
          <p:cNvSpPr/>
          <p:nvPr/>
        </p:nvSpPr>
        <p:spPr>
          <a:xfrm>
            <a:off x="2329271" y="1480444"/>
            <a:ext cx="3548756" cy="35487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3971AC-6C68-46A6-9461-C723540EE169}"/>
              </a:ext>
            </a:extLst>
          </p:cNvPr>
          <p:cNvSpPr txBox="1"/>
          <p:nvPr/>
        </p:nvSpPr>
        <p:spPr>
          <a:xfrm>
            <a:off x="3064653" y="186581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T</a:t>
            </a:r>
            <a:r>
              <a:rPr lang="fr-FR" sz="2000" b="1" baseline="-25000" dirty="0">
                <a:solidFill>
                  <a:srgbClr val="0070C0"/>
                </a:solidFill>
              </a:rPr>
              <a:t>L</a:t>
            </a:r>
            <a:r>
              <a:rPr lang="fr-FR" sz="2000" b="1" dirty="0">
                <a:solidFill>
                  <a:srgbClr val="0070C0"/>
                </a:solidFill>
              </a:rPr>
              <a:t>(2/1)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1793FC-BA48-4236-BBC6-F17B7B94D3E2}"/>
              </a:ext>
            </a:extLst>
          </p:cNvPr>
          <p:cNvSpPr txBox="1"/>
          <p:nvPr/>
        </p:nvSpPr>
        <p:spPr>
          <a:xfrm>
            <a:off x="3889084" y="186581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= T</a:t>
            </a:r>
            <a:r>
              <a:rPr lang="fr-FR" sz="2000" b="1" baseline="-25000" dirty="0">
                <a:solidFill>
                  <a:srgbClr val="0070C0"/>
                </a:solidFill>
              </a:rPr>
              <a:t>L</a:t>
            </a:r>
            <a:r>
              <a:rPr lang="fr-FR" sz="2000" b="1" dirty="0">
                <a:solidFill>
                  <a:srgbClr val="0070C0"/>
                </a:solidFill>
              </a:rPr>
              <a:t>(3/1)</a:t>
            </a:r>
            <a:endParaRPr lang="fr-FR" sz="2400" b="1" dirty="0">
              <a:solidFill>
                <a:srgbClr val="0070C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8D446C-290A-450C-AD5B-EB7EFC3A6216}"/>
              </a:ext>
            </a:extLst>
          </p:cNvPr>
          <p:cNvCxnSpPr>
            <a:cxnSpLocks/>
          </p:cNvCxnSpPr>
          <p:nvPr/>
        </p:nvCxnSpPr>
        <p:spPr>
          <a:xfrm flipH="1" flipV="1">
            <a:off x="1146220" y="1674431"/>
            <a:ext cx="3668668" cy="969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D8B6612-5864-47F5-80C3-5566FED03D25}"/>
              </a:ext>
            </a:extLst>
          </p:cNvPr>
          <p:cNvSpPr txBox="1"/>
          <p:nvPr/>
        </p:nvSpPr>
        <p:spPr>
          <a:xfrm>
            <a:off x="1241429" y="186002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T</a:t>
            </a:r>
            <a:r>
              <a:rPr lang="fr-FR" sz="1600" b="1" baseline="-25000" dirty="0">
                <a:solidFill>
                  <a:srgbClr val="00B050"/>
                </a:solidFill>
              </a:rPr>
              <a:t>E</a:t>
            </a:r>
            <a:r>
              <a:rPr lang="fr-FR" sz="1600" b="1" dirty="0">
                <a:solidFill>
                  <a:srgbClr val="00B050"/>
                </a:solidFill>
              </a:rPr>
              <a:t>(9/8)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5F99DFF-F223-41AA-AF28-C4D5E68A7EE8}"/>
              </a:ext>
            </a:extLst>
          </p:cNvPr>
          <p:cNvCxnSpPr>
            <a:cxnSpLocks/>
          </p:cNvCxnSpPr>
          <p:nvPr/>
        </p:nvCxnSpPr>
        <p:spPr>
          <a:xfrm flipH="1" flipV="1">
            <a:off x="6029326" y="1943101"/>
            <a:ext cx="1021303" cy="20669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0D3BE-4BBD-4B30-AFBD-2AEB7224FE5D}"/>
              </a:ext>
            </a:extLst>
          </p:cNvPr>
          <p:cNvSpPr txBox="1"/>
          <p:nvPr/>
        </p:nvSpPr>
        <p:spPr>
          <a:xfrm>
            <a:off x="6302512" y="2337973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T</a:t>
            </a:r>
            <a:r>
              <a:rPr lang="fr-FR" sz="2000" b="1" baseline="-25000" dirty="0">
                <a:solidFill>
                  <a:srgbClr val="FFC000"/>
                </a:solidFill>
              </a:rPr>
              <a:t>C</a:t>
            </a:r>
            <a:r>
              <a:rPr lang="fr-FR" sz="2000" b="1" dirty="0">
                <a:solidFill>
                  <a:srgbClr val="FFC000"/>
                </a:solidFill>
              </a:rPr>
              <a:t>(11/10)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 animBg="1"/>
      <p:bldP spid="13" grpId="0"/>
      <p:bldP spid="14" grpId="0" animBg="1"/>
      <p:bldP spid="15" grpId="0"/>
      <p:bldP spid="16" grpId="0"/>
      <p:bldP spid="2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2B7B0D-DBA0-4CAF-AAA5-0179861F35B4}"/>
              </a:ext>
            </a:extLst>
          </p:cNvPr>
          <p:cNvSpPr txBox="1"/>
          <p:nvPr/>
        </p:nvSpPr>
        <p:spPr>
          <a:xfrm>
            <a:off x="0" y="0"/>
            <a:ext cx="2810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4.2. </a:t>
            </a:r>
            <a:r>
              <a:rPr lang="fr-FR" sz="2000" b="1" u="sng" dirty="0"/>
              <a:t>Pompe à pétrole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DEB78C-4D07-4398-9E12-7EE8BB6A781E}"/>
              </a:ext>
            </a:extLst>
          </p:cNvPr>
          <p:cNvSpPr txBox="1"/>
          <p:nvPr/>
        </p:nvSpPr>
        <p:spPr>
          <a:xfrm>
            <a:off x="0" y="400110"/>
            <a:ext cx="121139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La pompe proposée sous forme simplifiée est utilisée lorsque la pression des nappes est insuffisante pour l’extraction. Sa forme particulière justifie son appellation « tête de cheval ». Le mouvement moteur est fourni en </a:t>
            </a:r>
            <a:r>
              <a:rPr lang="fr-FR" sz="2000" b="1" dirty="0"/>
              <a:t>A</a:t>
            </a:r>
            <a:r>
              <a:rPr lang="fr-FR" sz="2000" dirty="0"/>
              <a:t> à la </a:t>
            </a:r>
            <a:r>
              <a:rPr lang="fr-FR" sz="2000" b="1" dirty="0"/>
              <a:t>manivelle 1</a:t>
            </a:r>
            <a:r>
              <a:rPr lang="fr-FR" sz="2000" dirty="0"/>
              <a:t> par un motoréducteur et se transmet en </a:t>
            </a:r>
            <a:r>
              <a:rPr lang="fr-FR" sz="2000" b="1" dirty="0"/>
              <a:t>B</a:t>
            </a:r>
            <a:r>
              <a:rPr lang="fr-FR" sz="2000" dirty="0"/>
              <a:t> à une </a:t>
            </a:r>
            <a:r>
              <a:rPr lang="fr-FR" sz="2000" b="1" dirty="0"/>
              <a:t>bielle 2 </a:t>
            </a:r>
            <a:r>
              <a:rPr lang="fr-FR" sz="2000" dirty="0"/>
              <a:t>puis en </a:t>
            </a:r>
            <a:r>
              <a:rPr lang="fr-FR" sz="2000" b="1" dirty="0"/>
              <a:t>C </a:t>
            </a:r>
            <a:r>
              <a:rPr lang="fr-FR" sz="2000" dirty="0"/>
              <a:t>à la </a:t>
            </a:r>
            <a:r>
              <a:rPr lang="fr-FR" sz="2000" b="1" dirty="0"/>
              <a:t>tête de cheval 3</a:t>
            </a:r>
            <a:r>
              <a:rPr lang="fr-FR" sz="2000" dirty="0"/>
              <a:t>. La </a:t>
            </a:r>
            <a:r>
              <a:rPr lang="fr-FR" sz="2000" b="1" dirty="0"/>
              <a:t>tête 3</a:t>
            </a:r>
            <a:r>
              <a:rPr lang="fr-FR" sz="2000" dirty="0"/>
              <a:t>, articulée en </a:t>
            </a:r>
            <a:r>
              <a:rPr lang="fr-FR" sz="2000" b="1" dirty="0"/>
              <a:t>D</a:t>
            </a:r>
            <a:r>
              <a:rPr lang="fr-FR" sz="2000" dirty="0"/>
              <a:t> sur une </a:t>
            </a:r>
            <a:r>
              <a:rPr lang="fr-FR" sz="2000" b="1" dirty="0"/>
              <a:t>structure fixe 0</a:t>
            </a:r>
            <a:r>
              <a:rPr lang="fr-FR" sz="2000" dirty="0"/>
              <a:t>, entraîne un </a:t>
            </a:r>
            <a:r>
              <a:rPr lang="fr-FR" sz="2000" b="1" dirty="0"/>
              <a:t>câble 4</a:t>
            </a:r>
            <a:r>
              <a:rPr lang="fr-FR" sz="2000" dirty="0"/>
              <a:t> fixé en </a:t>
            </a:r>
            <a:r>
              <a:rPr lang="fr-FR" sz="2000" b="1" dirty="0"/>
              <a:t>N</a:t>
            </a:r>
            <a:r>
              <a:rPr lang="fr-FR" sz="2000" dirty="0"/>
              <a:t> et enroulé sur l’arc </a:t>
            </a:r>
            <a:r>
              <a:rPr lang="fr-FR" sz="2000" b="1" dirty="0"/>
              <a:t>NM</a:t>
            </a:r>
            <a:r>
              <a:rPr lang="fr-FR" sz="2000" dirty="0"/>
              <a:t>. Le câble fournit le mouvement de va-et-vient à un piston coulissant dans le </a:t>
            </a:r>
            <a:r>
              <a:rPr lang="fr-FR" sz="2000" b="1" dirty="0"/>
              <a:t>cylindre 0</a:t>
            </a:r>
            <a:r>
              <a:rPr lang="fr-FR" sz="2000" dirty="0"/>
              <a:t>, créant ainsi l’aspiration du pétrole.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7AF94B-21FD-432E-B0D9-3C864011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6" y="3265746"/>
            <a:ext cx="3772426" cy="24006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5C7A8-CA56-4154-8FE0-BD32E163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05" y="2383829"/>
            <a:ext cx="5580000" cy="4270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61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tech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techno.potx" id="{EA219B5F-0657-44ED-8513-711A37A0E096}" vid="{F3FDD062-A3DA-4F18-AB95-072FBD8E8C3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1334</Words>
  <Application>Microsoft Office PowerPoint</Application>
  <PresentationFormat>Grand écran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</vt:lpstr>
      <vt:lpstr>sltechno</vt:lpstr>
      <vt:lpstr>Présentation PowerPoint</vt:lpstr>
      <vt:lpstr>Référentiel</vt:lpstr>
      <vt:lpstr>Présentation PowerPoint</vt:lpstr>
      <vt:lpstr>Mouvements</vt:lpstr>
      <vt:lpstr>Présentation PowerPoint</vt:lpstr>
      <vt:lpstr>Trajectoire d’un point :</vt:lpstr>
      <vt:lpstr>Présentation PowerPoint</vt:lpstr>
      <vt:lpstr>Applications</vt:lpstr>
      <vt:lpstr>Présentation PowerPoint</vt:lpstr>
      <vt:lpstr>Présentation PowerPoint</vt:lpstr>
      <vt:lpstr>Présentation PowerPoint</vt:lpstr>
      <vt:lpstr>Vecteur vitesse</vt:lpstr>
      <vt:lpstr>Présentation PowerPoint</vt:lpstr>
      <vt:lpstr>Propriétés, constructions des vecteurs vitesse</vt:lpstr>
      <vt:lpstr>Présentation PowerPoint</vt:lpstr>
      <vt:lpstr>6.3. Équiprojectivité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Levacher</dc:creator>
  <cp:lastModifiedBy>Sébastien Levacher</cp:lastModifiedBy>
  <cp:revision>31</cp:revision>
  <dcterms:created xsi:type="dcterms:W3CDTF">2024-03-07T09:00:14Z</dcterms:created>
  <dcterms:modified xsi:type="dcterms:W3CDTF">2024-03-12T07:54:35Z</dcterms:modified>
</cp:coreProperties>
</file>